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8" r:id="rId2"/>
    <p:sldId id="282" r:id="rId3"/>
    <p:sldId id="334" r:id="rId4"/>
    <p:sldId id="333" r:id="rId5"/>
    <p:sldId id="324" r:id="rId6"/>
    <p:sldId id="325" r:id="rId7"/>
    <p:sldId id="320" r:id="rId8"/>
    <p:sldId id="317" r:id="rId9"/>
    <p:sldId id="326" r:id="rId10"/>
    <p:sldId id="327" r:id="rId11"/>
    <p:sldId id="328" r:id="rId12"/>
    <p:sldId id="316" r:id="rId13"/>
    <p:sldId id="335" r:id="rId14"/>
    <p:sldId id="329" r:id="rId15"/>
    <p:sldId id="330" r:id="rId16"/>
    <p:sldId id="331" r:id="rId17"/>
    <p:sldId id="332" r:id="rId18"/>
    <p:sldId id="315" r:id="rId19"/>
    <p:sldId id="304" r:id="rId20"/>
    <p:sldId id="318" r:id="rId21"/>
    <p:sldId id="322" r:id="rId22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3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9D9A0-D976-44D3-A9B3-6ED7276F046B}" v="8" dt="2020-02-13T11:54:44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88725" autoAdjust="0"/>
  </p:normalViewPr>
  <p:slideViewPr>
    <p:cSldViewPr snapToGrid="0" snapToObjects="1">
      <p:cViewPr varScale="1">
        <p:scale>
          <a:sx n="84" d="100"/>
          <a:sy n="84" d="100"/>
        </p:scale>
        <p:origin x="1590" y="84"/>
      </p:cViewPr>
      <p:guideLst>
        <p:guide orient="horz" pos="2160"/>
        <p:guide pos="216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 Chen" userId="0bdac670-7ce3-4faa-a325-d7dd92e1f134" providerId="ADAL" clId="{DE481707-60F2-40DF-82F4-96DCA21862EA}"/>
    <pc:docChg chg="undo custSel modSld">
      <pc:chgData name="Chen Chen" userId="0bdac670-7ce3-4faa-a325-d7dd92e1f134" providerId="ADAL" clId="{DE481707-60F2-40DF-82F4-96DCA21862EA}" dt="2020-02-13T11:54:48.998" v="16" actId="1076"/>
      <pc:docMkLst>
        <pc:docMk/>
      </pc:docMkLst>
      <pc:sldChg chg="addSp modSp">
        <pc:chgData name="Chen Chen" userId="0bdac670-7ce3-4faa-a325-d7dd92e1f134" providerId="ADAL" clId="{DE481707-60F2-40DF-82F4-96DCA21862EA}" dt="2020-02-13T11:54:48.998" v="16" actId="1076"/>
        <pc:sldMkLst>
          <pc:docMk/>
          <pc:sldMk cId="4235008977" sldId="310"/>
        </pc:sldMkLst>
        <pc:spChg chg="mod">
          <ac:chgData name="Chen Chen" userId="0bdac670-7ce3-4faa-a325-d7dd92e1f134" providerId="ADAL" clId="{DE481707-60F2-40DF-82F4-96DCA21862EA}" dt="2020-02-13T11:54:45.337" v="14" actId="5793"/>
          <ac:spMkLst>
            <pc:docMk/>
            <pc:sldMk cId="4235008977" sldId="310"/>
            <ac:spMk id="4" creationId="{00000000-0000-0000-0000-000000000000}"/>
          </ac:spMkLst>
        </pc:spChg>
        <pc:picChg chg="add mod">
          <ac:chgData name="Chen Chen" userId="0bdac670-7ce3-4faa-a325-d7dd92e1f134" providerId="ADAL" clId="{DE481707-60F2-40DF-82F4-96DCA21862EA}" dt="2020-02-13T11:54:48.998" v="16" actId="1076"/>
          <ac:picMkLst>
            <pc:docMk/>
            <pc:sldMk cId="4235008977" sldId="310"/>
            <ac:picMk id="7" creationId="{A7A4A0CF-4B3F-4E55-9D7A-DE5FA07757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1/15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7C37F-70CA-DA4B-9BF7-D3284F004EB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85354-1BB5-0D49-8EAE-C2125EAE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930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1/15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7A31D-C572-4516-B032-F4AC575961C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D48FE-8436-497C-A82F-00C9F26C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6985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description of the topic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D48FE-8436-497C-A82F-00C9F26CDCEE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DB7CBF1-1725-4B01-82EB-428A163DDB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33799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description of the topic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D48FE-8436-497C-A82F-00C9F26CDCEE}" type="slidenum">
              <a:rPr lang="en-GB" smtClean="0"/>
              <a:t>21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1BE3A09-EFF8-45D9-84A4-BF4605318F8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103880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description of the topic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D48FE-8436-497C-A82F-00C9F26CDCEE}" type="slidenum">
              <a:rPr lang="en-GB" smtClean="0"/>
              <a:t>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5D67379-A81C-49AC-9ABE-EE9447CA60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318674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description of the topic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D48FE-8436-497C-A82F-00C9F26CDCEE}" type="slidenum">
              <a:rPr lang="en-GB" smtClean="0"/>
              <a:t>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F47321C-170B-42C1-B614-535D2894E19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182378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description of the topic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D48FE-8436-497C-A82F-00C9F26CDCEE}" type="slidenum">
              <a:rPr lang="en-GB" smtClean="0"/>
              <a:t>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F47321C-170B-42C1-B614-535D2894E19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379593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description of the topic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D48FE-8436-497C-A82F-00C9F26CDCEE}" type="slidenum">
              <a:rPr lang="en-GB" smtClean="0"/>
              <a:t>8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DB2914E-D78F-4FA8-88DF-6CD35457EA3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384678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description of the topic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D48FE-8436-497C-A82F-00C9F26CDCEE}" type="slidenum">
              <a:rPr lang="en-GB" smtClean="0"/>
              <a:t>12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1A186D5-FEF4-4DE3-8810-32F982259C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215541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description of the topic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D48FE-8436-497C-A82F-00C9F26CDCEE}" type="slidenum">
              <a:rPr lang="en-GB" smtClean="0"/>
              <a:t>18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B2C73E6-2726-4B21-92A5-F20FB195B7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70317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undergraduate student /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F5D2-AF77-40C6-A4F2-9F0835B57E58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FCB1517-8C05-4D89-A87C-D467C102E5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1667234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description of the topic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D48FE-8436-497C-A82F-00C9F26CDCEE}" type="slidenum">
              <a:rPr lang="en-GB" smtClean="0"/>
              <a:t>20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DE6CACE-159E-4CA8-9F91-53C7B2F303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257435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Mod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68" y="2293274"/>
            <a:ext cx="6208296" cy="1355650"/>
          </a:xfrm>
        </p:spPr>
        <p:txBody>
          <a:bodyPr anchor="t"/>
          <a:lstStyle>
            <a:lvl1pPr algn="l">
              <a:lnSpc>
                <a:spcPct val="80000"/>
              </a:lnSpc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868" y="1502228"/>
            <a:ext cx="6208296" cy="791046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1350" spc="0">
                <a:solidFill>
                  <a:schemeClr val="bg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5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735" y="4489118"/>
            <a:ext cx="58293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spc="0" baseline="0">
                <a:solidFill>
                  <a:schemeClr val="bg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41735" y="1126910"/>
            <a:ext cx="5829300" cy="1714832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2700" b="1" spc="0" baseline="0">
                <a:solidFill>
                  <a:schemeClr val="bg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Thank you!</a:t>
            </a:r>
          </a:p>
        </p:txBody>
      </p:sp>
      <p:pic>
        <p:nvPicPr>
          <p:cNvPr id="8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86" y="3635230"/>
            <a:ext cx="2052833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2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6802"/>
            <a:ext cx="6172200" cy="609600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6403"/>
            <a:ext cx="6172200" cy="3792956"/>
          </a:xfrm>
        </p:spPr>
        <p:txBody>
          <a:bodyPr/>
          <a:lstStyle>
            <a:lvl1pPr marL="257168" indent="-257168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1pPr>
            <a:lvl2pPr marL="557199" indent="-214308">
              <a:buClrTx/>
              <a:buFont typeface="Arial"/>
              <a:buChar char="•"/>
              <a:defRPr sz="1500">
                <a:solidFill>
                  <a:schemeClr val="tx2"/>
                </a:solidFill>
              </a:defRPr>
            </a:lvl2pPr>
            <a:lvl3pPr marL="857228" indent="-171446">
              <a:buClrTx/>
              <a:buFont typeface="Arial"/>
              <a:buChar char="•"/>
              <a:defRPr sz="1350">
                <a:solidFill>
                  <a:schemeClr val="tx2"/>
                </a:solidFill>
              </a:defRPr>
            </a:lvl3pPr>
            <a:lvl4pPr marL="1200120" indent="-171446">
              <a:buClrTx/>
              <a:buFont typeface="Arial"/>
              <a:buChar char="•"/>
              <a:defRPr sz="1200">
                <a:solidFill>
                  <a:schemeClr val="tx2"/>
                </a:solidFill>
              </a:defRPr>
            </a:lvl4pPr>
            <a:lvl5pPr marL="1543012" indent="-171446">
              <a:buClrTx/>
              <a:buFont typeface="Arial"/>
              <a:buChar char="•"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D827E-5754-4584-9819-5BAF8DD3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A9CD2-713A-44A2-A6E5-02EDAD9A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F1BD-A5AE-4A2D-9D57-51958398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278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6802"/>
            <a:ext cx="6172200" cy="6096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3" y="1296402"/>
            <a:ext cx="4324648" cy="3789948"/>
          </a:xfrm>
        </p:spPr>
        <p:txBody>
          <a:bodyPr/>
          <a:lstStyle>
            <a:lvl1pPr marL="257168" indent="-257168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1pPr>
            <a:lvl2pPr marL="557199" indent="-214308">
              <a:buClrTx/>
              <a:buFont typeface="Arial"/>
              <a:buChar char="•"/>
              <a:defRPr sz="1500">
                <a:solidFill>
                  <a:schemeClr val="tx2"/>
                </a:solidFill>
              </a:defRPr>
            </a:lvl2pPr>
            <a:lvl3pPr marL="857228" indent="-171446">
              <a:buClrTx/>
              <a:buFont typeface="Arial"/>
              <a:buChar char="•"/>
              <a:defRPr sz="1350">
                <a:solidFill>
                  <a:schemeClr val="tx2"/>
                </a:solidFill>
              </a:defRPr>
            </a:lvl3pPr>
            <a:lvl4pPr marL="1200120" indent="-171446">
              <a:buClrTx/>
              <a:buFont typeface="Arial"/>
              <a:buChar char="•"/>
              <a:defRPr sz="1200">
                <a:solidFill>
                  <a:schemeClr val="tx2"/>
                </a:solidFill>
              </a:defRPr>
            </a:lvl4pPr>
            <a:lvl5pPr marL="1543012" indent="-171446">
              <a:buClrTx/>
              <a:buFont typeface="Arial"/>
              <a:buChar char="•"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726233" y="1296403"/>
            <a:ext cx="1788869" cy="191779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726233" y="3272880"/>
            <a:ext cx="178886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6802"/>
            <a:ext cx="6172200" cy="6096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96402"/>
            <a:ext cx="3028950" cy="3789948"/>
          </a:xfrm>
        </p:spPr>
        <p:txBody>
          <a:bodyPr/>
          <a:lstStyle>
            <a:lvl1pPr marL="257168" indent="-257168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1pPr>
            <a:lvl2pPr marL="557199" indent="-214308">
              <a:buClrTx/>
              <a:buFont typeface="Arial"/>
              <a:buChar char="•"/>
              <a:defRPr sz="1500">
                <a:solidFill>
                  <a:schemeClr val="tx2"/>
                </a:solidFill>
              </a:defRPr>
            </a:lvl2pPr>
            <a:lvl3pPr marL="857228" indent="-171446">
              <a:buClrTx/>
              <a:buFont typeface="Arial"/>
              <a:buChar char="•"/>
              <a:defRPr sz="1350">
                <a:solidFill>
                  <a:schemeClr val="tx2"/>
                </a:solidFill>
              </a:defRPr>
            </a:lvl3pPr>
            <a:lvl4pPr marL="1200120" indent="-171446">
              <a:buClrTx/>
              <a:buFont typeface="Arial"/>
              <a:buChar char="•"/>
              <a:defRPr sz="1200">
                <a:solidFill>
                  <a:schemeClr val="tx2"/>
                </a:solidFill>
              </a:defRPr>
            </a:lvl4pPr>
            <a:lvl5pPr marL="1543012" indent="-171446">
              <a:buClrTx/>
              <a:buFont typeface="Arial"/>
              <a:buChar char="•"/>
              <a:defRPr sz="1050">
                <a:solidFill>
                  <a:schemeClr val="tx2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96402"/>
            <a:ext cx="3028950" cy="3789948"/>
          </a:xfrm>
        </p:spPr>
        <p:txBody>
          <a:bodyPr/>
          <a:lstStyle>
            <a:lvl1pPr marL="257168" indent="-257168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1pPr>
            <a:lvl2pPr marL="557199" indent="-214308">
              <a:buClrTx/>
              <a:buFont typeface="Arial"/>
              <a:buChar char="•"/>
              <a:defRPr sz="1500">
                <a:solidFill>
                  <a:schemeClr val="tx2"/>
                </a:solidFill>
              </a:defRPr>
            </a:lvl2pPr>
            <a:lvl3pPr marL="857228" indent="-171446">
              <a:buClrTx/>
              <a:buFont typeface="Arial"/>
              <a:buChar char="•"/>
              <a:defRPr sz="1350">
                <a:solidFill>
                  <a:schemeClr val="tx2"/>
                </a:solidFill>
              </a:defRPr>
            </a:lvl3pPr>
            <a:lvl4pPr marL="1200120" indent="-171446">
              <a:buClrTx/>
              <a:buFont typeface="Arial"/>
              <a:buChar char="•"/>
              <a:defRPr sz="1200">
                <a:solidFill>
                  <a:schemeClr val="tx2"/>
                </a:solidFill>
              </a:defRPr>
            </a:lvl4pPr>
            <a:lvl5pPr marL="1543012" indent="-171446">
              <a:buClrTx/>
              <a:buFont typeface="Arial"/>
              <a:buChar char="•"/>
              <a:defRPr sz="1050">
                <a:solidFill>
                  <a:schemeClr val="tx2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6802"/>
            <a:ext cx="6172200" cy="60123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42900" y="1288033"/>
            <a:ext cx="617220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9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6802"/>
            <a:ext cx="6172200" cy="60123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42900" y="1288033"/>
            <a:ext cx="431562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726233" y="1288037"/>
            <a:ext cx="1788869" cy="192616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726233" y="3272880"/>
            <a:ext cx="178886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72C060-B590-4E70-AEF4-3E70F060EC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94ECC6-7258-4C1F-A08D-689C946E2B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B8EEDA-4DB9-4D72-95A8-5267FCD2B1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1/20</a:t>
            </a:r>
          </a:p>
        </p:txBody>
      </p:sp>
    </p:spTree>
    <p:extLst>
      <p:ext uri="{BB962C8B-B14F-4D97-AF65-F5344CB8AC3E}">
        <p14:creationId xmlns:p14="http://schemas.microsoft.com/office/powerpoint/2010/main" val="349428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F3DE0-0C98-482B-985D-182169C6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D42B8-C119-49D5-9917-04A741EE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58FC7-1D6D-4922-8772-B165A916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066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735" y="3244235"/>
            <a:ext cx="58293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spc="0" baseline="0">
                <a:solidFill>
                  <a:schemeClr val="bg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pic>
        <p:nvPicPr>
          <p:cNvPr id="7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86" y="2100446"/>
            <a:ext cx="2052833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79784"/>
            <a:ext cx="6172200" cy="63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344529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520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1" r:id="rId4"/>
    <p:sldLayoutId id="2147483664" r:id="rId5"/>
    <p:sldLayoutId id="2147483666" r:id="rId6"/>
    <p:sldLayoutId id="2147483670" r:id="rId7"/>
    <p:sldLayoutId id="2147483667" r:id="rId8"/>
    <p:sldLayoutId id="2147483672" r:id="rId9"/>
    <p:sldLayoutId id="2147483673" r:id="rId10"/>
  </p:sldLayoutIdLst>
  <p:hf sldNum="0" hdr="0" ftr="0" dt="0"/>
  <p:txStyles>
    <p:titleStyle>
      <a:lvl1pPr algn="l" defTabSz="342892" rtl="0" eaLnBrk="1" latinLnBrk="0" hangingPunct="1"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52" y="866867"/>
            <a:ext cx="6503116" cy="174879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cs typeface="Times New Roman" panose="02020603050405020304" pitchFamily="18" charset="0"/>
              </a:rPr>
              <a:t>Distributed F</a:t>
            </a:r>
            <a:r>
              <a:rPr lang="en-GB" altLang="zh-CN" sz="2800" b="1" dirty="0">
                <a:cs typeface="Times New Roman" panose="02020603050405020304" pitchFamily="18" charset="0"/>
              </a:rPr>
              <a:t>ederated</a:t>
            </a:r>
            <a:r>
              <a:rPr lang="en-GB" sz="2800" b="1" dirty="0">
                <a:cs typeface="Times New Roman" panose="02020603050405020304" pitchFamily="18" charset="0"/>
              </a:rPr>
              <a:t> Service Chaining for Heterogeneous Network Environment</a:t>
            </a:r>
            <a:endParaRPr lang="en-GB" sz="2800" b="0" dirty="0"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18" y="2891790"/>
            <a:ext cx="6208296" cy="2114550"/>
          </a:xfrm>
        </p:spPr>
        <p:txBody>
          <a:bodyPr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cs typeface="Times New Roman" panose="02020603050405020304" pitchFamily="18" charset="0"/>
              </a:rPr>
              <a:t>By</a:t>
            </a:r>
          </a:p>
          <a:p>
            <a:pPr algn="ctr"/>
            <a:endParaRPr lang="en-US" altLang="zh-CN" sz="2000" b="1" dirty="0"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Chen </a:t>
            </a:r>
            <a:r>
              <a:rPr lang="en-US" altLang="zh-CN" sz="2000" b="1" dirty="0" err="1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Chen</a:t>
            </a:r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, Dr. Lars Nagel</a:t>
            </a:r>
            <a:r>
              <a:rPr lang="en-GB" altLang="zh-CN" sz="20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Dr. Posco Tso</a:t>
            </a:r>
          </a:p>
          <a:p>
            <a:pPr algn="ctr"/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Department of Computer Science</a:t>
            </a:r>
          </a:p>
          <a:p>
            <a:pPr algn="ctr"/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Loughborough University</a:t>
            </a:r>
          </a:p>
          <a:p>
            <a:pPr algn="ctr"/>
            <a:endParaRPr lang="en-US" altLang="zh-CN" sz="2000" b="1" dirty="0">
              <a:cs typeface="Times New Roman" panose="02020603050405020304" pitchFamily="18" charset="0"/>
            </a:endParaRPr>
          </a:p>
          <a:p>
            <a:pPr algn="ctr"/>
            <a:endParaRPr lang="en-US" altLang="zh-CN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079A67-C17C-4F76-A3F3-2276E2BDC0AB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Solution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49C0E2-DB74-44D7-92EF-4751D881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48" y="1208363"/>
            <a:ext cx="4658104" cy="281844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402D39-D21D-47DF-AB8A-96116B8B4023}"/>
              </a:ext>
            </a:extLst>
          </p:cNvPr>
          <p:cNvCxnSpPr/>
          <p:nvPr/>
        </p:nvCxnSpPr>
        <p:spPr>
          <a:xfrm flipH="1">
            <a:off x="2341296" y="1986562"/>
            <a:ext cx="76200" cy="488950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4F4864-FFC6-48C7-BB19-A09A6776D635}"/>
              </a:ext>
            </a:extLst>
          </p:cNvPr>
          <p:cNvCxnSpPr/>
          <p:nvPr/>
        </p:nvCxnSpPr>
        <p:spPr>
          <a:xfrm>
            <a:off x="2341296" y="2617587"/>
            <a:ext cx="450850" cy="617400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0B4B11-7C6C-4DC5-AF55-F97A31BEEBEF}"/>
              </a:ext>
            </a:extLst>
          </p:cNvPr>
          <p:cNvCxnSpPr>
            <a:cxnSpLocks/>
          </p:cNvCxnSpPr>
          <p:nvPr/>
        </p:nvCxnSpPr>
        <p:spPr>
          <a:xfrm flipV="1">
            <a:off x="2911020" y="2999264"/>
            <a:ext cx="398224" cy="229484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C5D3BF-6226-4FAD-A694-EB927BA6AB69}"/>
              </a:ext>
            </a:extLst>
          </p:cNvPr>
          <p:cNvCxnSpPr>
            <a:cxnSpLocks/>
          </p:cNvCxnSpPr>
          <p:nvPr/>
        </p:nvCxnSpPr>
        <p:spPr>
          <a:xfrm flipV="1">
            <a:off x="3315619" y="2169187"/>
            <a:ext cx="287340" cy="757100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AECEF-317B-4316-B14D-F788C9D13A50}"/>
              </a:ext>
            </a:extLst>
          </p:cNvPr>
          <p:cNvCxnSpPr>
            <a:cxnSpLocks/>
          </p:cNvCxnSpPr>
          <p:nvPr/>
        </p:nvCxnSpPr>
        <p:spPr>
          <a:xfrm flipV="1">
            <a:off x="3744874" y="1895853"/>
            <a:ext cx="228600" cy="140654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1A6A9D8-78A9-4107-BE50-65933B2FAF89}"/>
              </a:ext>
            </a:extLst>
          </p:cNvPr>
          <p:cNvSpPr txBox="1"/>
          <p:nvPr/>
        </p:nvSpPr>
        <p:spPr>
          <a:xfrm>
            <a:off x="0" y="4001566"/>
            <a:ext cx="6793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K-shortest path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Acc. to resource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76CD13-4285-480D-AA89-CF8969561FED}"/>
              </a:ext>
            </a:extLst>
          </p:cNvPr>
          <p:cNvSpPr txBox="1"/>
          <p:nvPr/>
        </p:nvSpPr>
        <p:spPr>
          <a:xfrm>
            <a:off x="58155" y="1697520"/>
            <a:ext cx="1666900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Orchestrator 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2827AF-A5E9-4ED8-A39F-859ECADBDEE9}"/>
              </a:ext>
            </a:extLst>
          </p:cNvPr>
          <p:cNvCxnSpPr/>
          <p:nvPr/>
        </p:nvCxnSpPr>
        <p:spPr>
          <a:xfrm>
            <a:off x="1604079" y="2089591"/>
            <a:ext cx="419100" cy="28289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E0AD51-7A4D-4E49-874D-5175913634A2}"/>
              </a:ext>
            </a:extLst>
          </p:cNvPr>
          <p:cNvSpPr txBox="1"/>
          <p:nvPr/>
        </p:nvSpPr>
        <p:spPr>
          <a:xfrm>
            <a:off x="308610" y="83439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Step 1: Assign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vNFs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to domains</a:t>
            </a:r>
          </a:p>
        </p:txBody>
      </p:sp>
    </p:spTree>
    <p:extLst>
      <p:ext uri="{BB962C8B-B14F-4D97-AF65-F5344CB8AC3E}">
        <p14:creationId xmlns:p14="http://schemas.microsoft.com/office/powerpoint/2010/main" val="11834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4B6F2E-73E3-4C0F-BF16-F1B7382479EB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Solution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04EC1-D741-444D-9A2F-D8E688C34C6E}"/>
              </a:ext>
            </a:extLst>
          </p:cNvPr>
          <p:cNvSpPr txBox="1"/>
          <p:nvPr/>
        </p:nvSpPr>
        <p:spPr>
          <a:xfrm>
            <a:off x="308610" y="83439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Step 2: Single-domain deployment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7F563-6702-496F-B431-F147CA39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301" y="1845036"/>
            <a:ext cx="3508725" cy="2191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7EEBC3-48C8-4386-A1DE-49ED89D85B3F}"/>
              </a:ext>
            </a:extLst>
          </p:cNvPr>
          <p:cNvSpPr txBox="1"/>
          <p:nvPr/>
        </p:nvSpPr>
        <p:spPr>
          <a:xfrm>
            <a:off x="373410" y="1432139"/>
            <a:ext cx="491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K-shortest path algorithm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First-fit node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643F0A-EB7B-4CFC-B9CB-2FC5E834ED20}"/>
              </a:ext>
            </a:extLst>
          </p:cNvPr>
          <p:cNvCxnSpPr/>
          <p:nvPr/>
        </p:nvCxnSpPr>
        <p:spPr>
          <a:xfrm flipV="1">
            <a:off x="3636000" y="2757600"/>
            <a:ext cx="396000" cy="2880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9C6993-58FF-45D5-AC27-5AFC8EBE7D94}"/>
              </a:ext>
            </a:extLst>
          </p:cNvPr>
          <p:cNvCxnSpPr/>
          <p:nvPr/>
        </p:nvCxnSpPr>
        <p:spPr>
          <a:xfrm>
            <a:off x="3484800" y="3326400"/>
            <a:ext cx="244800" cy="3168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698563-6CAD-4AA7-AD19-8CA17FD219D5}"/>
              </a:ext>
            </a:extLst>
          </p:cNvPr>
          <p:cNvCxnSpPr/>
          <p:nvPr/>
        </p:nvCxnSpPr>
        <p:spPr>
          <a:xfrm flipV="1">
            <a:off x="3816000" y="2944800"/>
            <a:ext cx="216000" cy="4896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9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EDC172-248F-4616-A4C4-3E0BBBD79B11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Experiment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F1520-2831-4C6D-92B7-BF79C0A7B7AF}"/>
              </a:ext>
            </a:extLst>
          </p:cNvPr>
          <p:cNvSpPr txBox="1"/>
          <p:nvPr/>
        </p:nvSpPr>
        <p:spPr>
          <a:xfrm>
            <a:off x="308610" y="834390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Topology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BAAAF2B-EB6A-4E6E-81C4-7B8E98927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3239"/>
            <a:ext cx="3267001" cy="1682158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F1634D82-E5C2-4885-83D1-37FF07661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493238"/>
            <a:ext cx="3285467" cy="1682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C8D727-4AE2-4C9D-A091-91036C2ADB83}"/>
              </a:ext>
            </a:extLst>
          </p:cNvPr>
          <p:cNvSpPr txBox="1"/>
          <p:nvPr/>
        </p:nvSpPr>
        <p:spPr>
          <a:xfrm>
            <a:off x="342900" y="3592145"/>
            <a:ext cx="26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Agis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7F3BE-398B-4B5A-BAA0-6B5BA1350CC2}"/>
              </a:ext>
            </a:extLst>
          </p:cNvPr>
          <p:cNvSpPr txBox="1"/>
          <p:nvPr/>
        </p:nvSpPr>
        <p:spPr>
          <a:xfrm>
            <a:off x="3851912" y="3573095"/>
            <a:ext cx="26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Internode</a:t>
            </a:r>
          </a:p>
        </p:txBody>
      </p:sp>
    </p:spTree>
    <p:extLst>
      <p:ext uri="{BB962C8B-B14F-4D97-AF65-F5344CB8AC3E}">
        <p14:creationId xmlns:p14="http://schemas.microsoft.com/office/powerpoint/2010/main" val="174191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2A3B81-23E7-4546-BC9A-F6DBCE549BED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Experiment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98395-C94D-43F5-8BBF-F9930F003AF9}"/>
              </a:ext>
            </a:extLst>
          </p:cNvPr>
          <p:cNvSpPr txBox="1"/>
          <p:nvPr/>
        </p:nvSpPr>
        <p:spPr>
          <a:xfrm>
            <a:off x="302400" y="1015200"/>
            <a:ext cx="64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DFSC: Distributed Federated Service Chaining</a:t>
            </a:r>
          </a:p>
          <a:p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SFCO-AMD: SFC Orchestration Across Multiple Domains</a:t>
            </a:r>
          </a:p>
          <a:p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2">
                    <a:lumMod val="10000"/>
                  </a:schemeClr>
                </a:solidFill>
              </a:rPr>
              <a:t>Gurobi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:  Optimization solver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BBAFC-C60D-4463-B9C5-9014EC760FF6}"/>
              </a:ext>
            </a:extLst>
          </p:cNvPr>
          <p:cNvSpPr txBox="1"/>
          <p:nvPr/>
        </p:nvSpPr>
        <p:spPr>
          <a:xfrm>
            <a:off x="302400" y="4312503"/>
            <a:ext cx="63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Source: G Sun, Y Li, D Liao, and V Chang. Service function chain orchestration across multiple domains: A full mesh aggregation approach. IEEE Transactions on Network and Service Management, 15(3):1175–1191, </a:t>
            </a:r>
            <a:r>
              <a:rPr lang="en-GB" sz="1200" dirty="0" err="1">
                <a:solidFill>
                  <a:schemeClr val="bg2">
                    <a:lumMod val="10000"/>
                  </a:schemeClr>
                </a:solidFill>
              </a:rPr>
              <a:t>sep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41806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9585B0-A597-40A7-A329-32F1F2A12DD5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Experiment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53B8D-6835-4E53-B34B-FC6F7778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5" y="1177646"/>
            <a:ext cx="4948550" cy="3697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709216-91EB-4F3E-9E0F-C193D5C10B35}"/>
              </a:ext>
            </a:extLst>
          </p:cNvPr>
          <p:cNvSpPr txBox="1"/>
          <p:nvPr/>
        </p:nvSpPr>
        <p:spPr>
          <a:xfrm>
            <a:off x="2173410" y="862380"/>
            <a:ext cx="312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Cost ratio in Agis topology</a:t>
            </a:r>
          </a:p>
        </p:txBody>
      </p:sp>
    </p:spTree>
    <p:extLst>
      <p:ext uri="{BB962C8B-B14F-4D97-AF65-F5344CB8AC3E}">
        <p14:creationId xmlns:p14="http://schemas.microsoft.com/office/powerpoint/2010/main" val="203004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FB4061-E078-4ACD-A13D-AC0324A1E394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Experiment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CA5B7-60BD-490B-AFD7-9ACCDAD042D7}"/>
              </a:ext>
            </a:extLst>
          </p:cNvPr>
          <p:cNvSpPr txBox="1"/>
          <p:nvPr/>
        </p:nvSpPr>
        <p:spPr>
          <a:xfrm>
            <a:off x="1302210" y="834390"/>
            <a:ext cx="458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Decision-making time (s) in Agis topology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7C2A0-529D-469E-910F-E0234D55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00" y="1203722"/>
            <a:ext cx="4870400" cy="36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5345B3-3B67-4E53-88AC-96645DD2F133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Experiment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D07838-4031-4E52-ACCF-88AC11FA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02" y="1046200"/>
            <a:ext cx="4856195" cy="3994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193F2-EDE4-4109-83C1-8AF0AFCC6D35}"/>
              </a:ext>
            </a:extLst>
          </p:cNvPr>
          <p:cNvSpPr txBox="1"/>
          <p:nvPr/>
        </p:nvSpPr>
        <p:spPr>
          <a:xfrm>
            <a:off x="1617055" y="846145"/>
            <a:ext cx="439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Cost ratio in Internode topology</a:t>
            </a:r>
          </a:p>
        </p:txBody>
      </p:sp>
    </p:spTree>
    <p:extLst>
      <p:ext uri="{BB962C8B-B14F-4D97-AF65-F5344CB8AC3E}">
        <p14:creationId xmlns:p14="http://schemas.microsoft.com/office/powerpoint/2010/main" val="203765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9D3026-0B80-4828-B564-8B7373C255B9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Experiment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Results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1D9EA-2A67-4C72-90D2-D8A9A08A501C}"/>
              </a:ext>
            </a:extLst>
          </p:cNvPr>
          <p:cNvSpPr txBox="1"/>
          <p:nvPr/>
        </p:nvSpPr>
        <p:spPr>
          <a:xfrm>
            <a:off x="1201410" y="834390"/>
            <a:ext cx="5105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Decision-making time (s) in Internode topology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535F5-E176-4348-BFE4-61E47D70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0" y="1203722"/>
            <a:ext cx="4994400" cy="37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5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355" y="1015502"/>
            <a:ext cx="632929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</a:rPr>
              <a:t>Distributed and scalable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</a:rPr>
              <a:t> Domain autonomy and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</a:rPr>
              <a:t> 1.15 times to the optimum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</a:rPr>
              <a:t> Reduce 12% deployment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</a:rPr>
              <a:t> One order of magnitude faster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35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135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en-US" altLang="zh-CN" sz="1350" b="1" dirty="0">
              <a:solidFill>
                <a:schemeClr val="bg2">
                  <a:lumMod val="10000"/>
                </a:schemeClr>
              </a:solidFill>
            </a:endParaRPr>
          </a:p>
          <a:p>
            <a:pPr marL="257168" indent="-257168">
              <a:buFont typeface="Wingdings" panose="05000000000000000000" pitchFamily="2" charset="2"/>
              <a:buChar char="l"/>
            </a:pPr>
            <a:endParaRPr lang="en-US" altLang="zh-CN" sz="1350" b="1" dirty="0"/>
          </a:p>
          <a:p>
            <a:endParaRPr lang="en-US" altLang="zh-CN" sz="1350" b="1" dirty="0"/>
          </a:p>
          <a:p>
            <a:pPr marL="257168" indent="-257168">
              <a:buFont typeface="Wingdings" panose="05000000000000000000" pitchFamily="2" charset="2"/>
              <a:buChar char="l"/>
            </a:pPr>
            <a:endParaRPr lang="en-US" altLang="zh-CN" sz="1350" b="1" dirty="0"/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699EA-4D5D-4248-B326-8DD6CBDC0CF6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Conclusion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58DE890-1ACE-46A1-9300-69071204C7D7}"/>
              </a:ext>
            </a:extLst>
          </p:cNvPr>
          <p:cNvSpPr txBox="1"/>
          <p:nvPr/>
        </p:nvSpPr>
        <p:spPr>
          <a:xfrm>
            <a:off x="385763" y="2151961"/>
            <a:ext cx="5857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</a:rPr>
              <a:t>Thank you for your attention !!</a:t>
            </a:r>
          </a:p>
          <a:p>
            <a:endParaRPr lang="zh-CN" altLang="en-US" sz="3000" b="1" dirty="0"/>
          </a:p>
        </p:txBody>
      </p:sp>
      <p:sp>
        <p:nvSpPr>
          <p:cNvPr id="2" name="AutoShape 2" descr="Image result for vehicle cartoon">
            <a:extLst>
              <a:ext uri="{FF2B5EF4-FFF2-40B4-BE49-F238E27FC236}">
                <a16:creationId xmlns:a16="http://schemas.microsoft.com/office/drawing/2014/main" id="{E13FE7DE-2B64-4CD7-99E2-3E4291D337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4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29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72" y="1005225"/>
            <a:ext cx="55592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Background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Motivation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Research Problem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Experiment Results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Conclusion</a:t>
            </a:r>
          </a:p>
          <a:p>
            <a:endParaRPr lang="en-US" altLang="zh-CN" sz="1350" b="1" dirty="0"/>
          </a:p>
          <a:p>
            <a:endParaRPr lang="en-US" altLang="zh-CN" sz="1350" b="1" dirty="0"/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791B-F969-4DF1-9307-A85668F1D499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Outline</a:t>
            </a:r>
            <a:endParaRPr lang="en-GB" altLang="zh-CN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6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110" y="1321084"/>
            <a:ext cx="6329291" cy="301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[1] Deval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Bhamare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Mohammed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Samaka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Aiman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Erbad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Raj Jain,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Lav</a:t>
            </a:r>
            <a:endParaRPr lang="en-GB" altLang="zh-CN" sz="825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Gupta, and H. Anthony Chan. Optimal virtual network function placement</a:t>
            </a: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in multi-cloud service function chaining architecture. Computer</a:t>
            </a: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Communications, 102:1 – 16, 2017.</a:t>
            </a:r>
            <a:endParaRPr lang="en-US" altLang="zh-CN" sz="825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altLang="zh-CN" sz="825" dirty="0">
                <a:solidFill>
                  <a:schemeClr val="bg2">
                    <a:lumMod val="10000"/>
                  </a:schemeClr>
                </a:solidFill>
              </a:rPr>
              <a:t>[2] Richard </a:t>
            </a:r>
            <a:r>
              <a:rPr lang="es-ES" altLang="zh-CN" sz="825" dirty="0" err="1">
                <a:solidFill>
                  <a:schemeClr val="bg2">
                    <a:lumMod val="10000"/>
                  </a:schemeClr>
                </a:solidFill>
              </a:rPr>
              <a:t>Cziva</a:t>
            </a:r>
            <a:r>
              <a:rPr lang="es-ES" altLang="zh-CN" sz="825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s-ES" altLang="zh-CN" sz="825" dirty="0" err="1">
                <a:solidFill>
                  <a:schemeClr val="bg2">
                    <a:lumMod val="10000"/>
                  </a:schemeClr>
                </a:solidFill>
              </a:rPr>
              <a:t>Christos</a:t>
            </a:r>
            <a:r>
              <a:rPr lang="es-ES" altLang="zh-CN" sz="82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altLang="zh-CN" sz="825" dirty="0" err="1">
                <a:solidFill>
                  <a:schemeClr val="bg2">
                    <a:lumMod val="10000"/>
                  </a:schemeClr>
                </a:solidFill>
              </a:rPr>
              <a:t>Anagnostopoulos</a:t>
            </a:r>
            <a:r>
              <a:rPr lang="es-ES" altLang="zh-CN" sz="825" dirty="0">
                <a:solidFill>
                  <a:schemeClr val="bg2">
                    <a:lumMod val="10000"/>
                  </a:schemeClr>
                </a:solidFill>
              </a:rPr>
              <a:t>, and </a:t>
            </a:r>
            <a:r>
              <a:rPr lang="es-ES" altLang="zh-CN" sz="825" dirty="0" err="1">
                <a:solidFill>
                  <a:schemeClr val="bg2">
                    <a:lumMod val="10000"/>
                  </a:schemeClr>
                </a:solidFill>
              </a:rPr>
              <a:t>Dimitrios</a:t>
            </a:r>
            <a:r>
              <a:rPr lang="es-ES" altLang="zh-CN" sz="825" dirty="0">
                <a:solidFill>
                  <a:schemeClr val="bg2">
                    <a:lumMod val="10000"/>
                  </a:schemeClr>
                </a:solidFill>
              </a:rPr>
              <a:t> P. </a:t>
            </a:r>
            <a:r>
              <a:rPr lang="es-ES" altLang="zh-CN" sz="825" dirty="0" err="1">
                <a:solidFill>
                  <a:schemeClr val="bg2">
                    <a:lumMod val="10000"/>
                  </a:schemeClr>
                </a:solidFill>
              </a:rPr>
              <a:t>Pezaros</a:t>
            </a:r>
            <a:r>
              <a:rPr lang="es-ES" altLang="zh-CN" sz="825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Dynamic, Latency-Optimal </a:t>
            </a:r>
            <a:r>
              <a:rPr lang="en-US" altLang="zh-CN" sz="825" dirty="0" err="1">
                <a:solidFill>
                  <a:schemeClr val="bg2">
                    <a:lumMod val="10000"/>
                  </a:schemeClr>
                </a:solidFill>
              </a:rPr>
              <a:t>vNF</a:t>
            </a:r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 Placement at the Network Edge. In</a:t>
            </a: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Proceedings - IEEE INFOCOM, volume 2018-April, pages 693–701.</a:t>
            </a: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Institute of Electrical and Electronics Engineers Inc., oct 2018.</a:t>
            </a: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[3] David Dietrich, Ahmed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Abujoda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Amr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Rizk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and Panagiotis Papadimitriou.</a:t>
            </a: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Multi-Provider Service Chain Embedding With Nestor. IEEE</a:t>
            </a: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Transactions on Network and Service Management, 14(1):91–105, mar</a:t>
            </a: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2017.</a:t>
            </a:r>
            <a:endParaRPr lang="en-GB" altLang="zh-CN" sz="825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[4]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Racha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Gouareb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Vasilis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Friderikos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and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Aghvami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. Virtual Network</a:t>
            </a: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Functions Routing and Placement for Edge Cloud Latency Minimization.</a:t>
            </a: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IEEE Journal on Selected Areas in Communications, 36(10):2346–2357,</a:t>
            </a: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oct 2018.</a:t>
            </a:r>
            <a:endParaRPr lang="en-US" altLang="zh-CN" sz="825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[5] Ines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Houidi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Wajdi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Louati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Walid Ben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Ameur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and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Djamal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Zeghlache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Virtual network provisioning across multiple substrate networks. Computer</a:t>
            </a: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Networks, 55(4):1011–1023, 2011.</a:t>
            </a: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[6] Walter Johnston, Kevin Sparks, Brian Daly, Russ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Gyurek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Kumar</a:t>
            </a: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Balachandran, John Barnhill, Lynn Merrill, Brian </a:t>
            </a:r>
            <a:r>
              <a:rPr lang="en-GB" altLang="zh-CN" sz="825" dirty="0" err="1">
                <a:solidFill>
                  <a:schemeClr val="bg2">
                    <a:lumMod val="10000"/>
                  </a:schemeClr>
                </a:solidFill>
              </a:rPr>
              <a:t>Markwalter</a:t>
            </a:r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, Adam</a:t>
            </a:r>
          </a:p>
          <a:p>
            <a:r>
              <a:rPr lang="en-US" altLang="zh-CN" sz="825" dirty="0" err="1">
                <a:solidFill>
                  <a:schemeClr val="bg2">
                    <a:lumMod val="10000"/>
                  </a:schemeClr>
                </a:solidFill>
              </a:rPr>
              <a:t>Drobot</a:t>
            </a:r>
            <a:r>
              <a:rPr lang="en-US" altLang="zh-CN" sz="825" dirty="0">
                <a:solidFill>
                  <a:schemeClr val="bg2">
                    <a:lumMod val="10000"/>
                  </a:schemeClr>
                </a:solidFill>
              </a:rPr>
              <a:t>, Jeff Foerster, and Dale Hatfield. 5G EDGE COMPUTING</a:t>
            </a:r>
          </a:p>
          <a:p>
            <a:r>
              <a:rPr lang="en-GB" altLang="zh-CN" sz="825" dirty="0">
                <a:solidFill>
                  <a:schemeClr val="bg2">
                    <a:lumMod val="10000"/>
                  </a:schemeClr>
                </a:solidFill>
              </a:rPr>
              <a:t>WHITEPAPER. Technical report.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51F61-24DE-40A8-A259-50227FC87DE8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en-GB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21082"/>
            <a:ext cx="6083876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/>
          </a:p>
          <a:p>
            <a:endParaRPr lang="en-US" altLang="zh-CN" sz="1350" b="1" dirty="0"/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B3CB1-4585-4592-B8F3-8322C9A8076D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Background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F287A7C-88B5-4F0B-816F-54FCE3C18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26456"/>
              </p:ext>
            </p:extLst>
          </p:nvPr>
        </p:nvGraphicFramePr>
        <p:xfrm>
          <a:off x="302400" y="1054960"/>
          <a:ext cx="5997876" cy="302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292">
                  <a:extLst>
                    <a:ext uri="{9D8B030D-6E8A-4147-A177-3AD203B41FA5}">
                      <a16:colId xmlns:a16="http://schemas.microsoft.com/office/drawing/2014/main" val="3823905811"/>
                    </a:ext>
                  </a:extLst>
                </a:gridCol>
                <a:gridCol w="1999292">
                  <a:extLst>
                    <a:ext uri="{9D8B030D-6E8A-4147-A177-3AD203B41FA5}">
                      <a16:colId xmlns:a16="http://schemas.microsoft.com/office/drawing/2014/main" val="3515652355"/>
                    </a:ext>
                  </a:extLst>
                </a:gridCol>
                <a:gridCol w="1999292">
                  <a:extLst>
                    <a:ext uri="{9D8B030D-6E8A-4147-A177-3AD203B41FA5}">
                      <a16:colId xmlns:a16="http://schemas.microsoft.com/office/drawing/2014/main" val="1253182307"/>
                    </a:ext>
                  </a:extLst>
                </a:gridCol>
              </a:tblGrid>
              <a:tr h="5034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Traditional SFC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Federated SFC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76100"/>
                  </a:ext>
                </a:extLst>
              </a:tr>
              <a:tr h="50346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04637"/>
                  </a:ext>
                </a:extLst>
              </a:tr>
              <a:tr h="50346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767550"/>
                  </a:ext>
                </a:extLst>
              </a:tr>
              <a:tr h="50346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141703"/>
                  </a:ext>
                </a:extLst>
              </a:tr>
              <a:tr h="50346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08370"/>
                  </a:ext>
                </a:extLst>
              </a:tr>
              <a:tr h="50346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Troubleshooting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0584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2D27995-1451-47EA-95AA-3AA51C26C4D5}"/>
              </a:ext>
            </a:extLst>
          </p:cNvPr>
          <p:cNvSpPr txBox="1"/>
          <p:nvPr/>
        </p:nvSpPr>
        <p:spPr>
          <a:xfrm>
            <a:off x="2439001" y="1555200"/>
            <a:ext cx="8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Single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4DD9F-3BA7-47B0-A731-2163EE779A9E}"/>
              </a:ext>
            </a:extLst>
          </p:cNvPr>
          <p:cNvSpPr txBox="1"/>
          <p:nvPr/>
        </p:nvSpPr>
        <p:spPr>
          <a:xfrm>
            <a:off x="4351800" y="1562400"/>
            <a:ext cx="91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Multiple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D7EA8-EAC4-49B2-B039-A63E9D9C1E4E}"/>
              </a:ext>
            </a:extLst>
          </p:cNvPr>
          <p:cNvSpPr txBox="1"/>
          <p:nvPr/>
        </p:nvSpPr>
        <p:spPr>
          <a:xfrm>
            <a:off x="2439000" y="2049325"/>
            <a:ext cx="206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One controller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74BFA0-463B-486B-9238-55069562417D}"/>
              </a:ext>
            </a:extLst>
          </p:cNvPr>
          <p:cNvSpPr txBox="1"/>
          <p:nvPr/>
        </p:nvSpPr>
        <p:spPr>
          <a:xfrm>
            <a:off x="4351800" y="2049325"/>
            <a:ext cx="19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Multiple controller</a:t>
            </a:r>
            <a:r>
              <a:rPr lang="en-GB" altLang="zh-CN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</a:t>
            </a:r>
            <a:endParaRPr lang="en-GB" sz="16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BB370-7F50-4578-926B-525F835707F9}"/>
              </a:ext>
            </a:extLst>
          </p:cNvPr>
          <p:cNvSpPr txBox="1"/>
          <p:nvPr/>
        </p:nvSpPr>
        <p:spPr>
          <a:xfrm>
            <a:off x="2439000" y="2556837"/>
            <a:ext cx="91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Easy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F31B0-08B6-419E-9485-8716A367C6BF}"/>
              </a:ext>
            </a:extLst>
          </p:cNvPr>
          <p:cNvSpPr txBox="1"/>
          <p:nvPr/>
        </p:nvSpPr>
        <p:spPr>
          <a:xfrm>
            <a:off x="4351799" y="2556837"/>
            <a:ext cx="164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Interoperation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345E4-375C-4FBE-A2DC-D6D998B691DA}"/>
              </a:ext>
            </a:extLst>
          </p:cNvPr>
          <p:cNvSpPr txBox="1"/>
          <p:nvPr/>
        </p:nvSpPr>
        <p:spPr>
          <a:xfrm>
            <a:off x="2439001" y="3116122"/>
            <a:ext cx="152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Single domain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EE7339-2906-4E93-AC54-72F89150EAB2}"/>
              </a:ext>
            </a:extLst>
          </p:cNvPr>
          <p:cNvSpPr txBox="1"/>
          <p:nvPr/>
        </p:nvSpPr>
        <p:spPr>
          <a:xfrm>
            <a:off x="4352077" y="3116122"/>
            <a:ext cx="175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Multiple domains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816CDF-0FFE-4F08-99EB-FAD386869C41}"/>
              </a:ext>
            </a:extLst>
          </p:cNvPr>
          <p:cNvSpPr txBox="1"/>
          <p:nvPr/>
        </p:nvSpPr>
        <p:spPr>
          <a:xfrm>
            <a:off x="2438999" y="3595933"/>
            <a:ext cx="91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en-GB" altLang="zh-CN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asy</a:t>
            </a:r>
            <a:endParaRPr lang="en-GB" sz="16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07D33-0060-4539-8FF1-8AE0B82ADE04}"/>
              </a:ext>
            </a:extLst>
          </p:cNvPr>
          <p:cNvSpPr txBox="1"/>
          <p:nvPr/>
        </p:nvSpPr>
        <p:spPr>
          <a:xfrm>
            <a:off x="4352077" y="3586910"/>
            <a:ext cx="91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Difficult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2BD5DB-FE1F-45BE-8E69-764CEF34F8F2}"/>
              </a:ext>
            </a:extLst>
          </p:cNvPr>
          <p:cNvSpPr txBox="1"/>
          <p:nvPr/>
        </p:nvSpPr>
        <p:spPr>
          <a:xfrm>
            <a:off x="302400" y="4442400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Source: </a:t>
            </a:r>
            <a:r>
              <a:rPr lang="en-GB" sz="1200" b="0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L Cui, F Tso, and W Jia. Federated service chaining: Architecture and</a:t>
            </a:r>
          </a:p>
          <a:p>
            <a:pPr algn="l"/>
            <a:r>
              <a:rPr lang="en-GB" sz="1200" b="0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challenges. 58(3):47–53, March 2020.</a:t>
            </a: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E5FA1C-6AD6-4268-B655-E539D2F89CC1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Background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8E23D-3219-4B5B-AAC5-4FB7E3045DCB}"/>
              </a:ext>
            </a:extLst>
          </p:cNvPr>
          <p:cNvSpPr txBox="1"/>
          <p:nvPr/>
        </p:nvSpPr>
        <p:spPr>
          <a:xfrm>
            <a:off x="225063" y="925083"/>
            <a:ext cx="608387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Edge computing, IoT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Multiple stakeholders</a:t>
            </a:r>
          </a:p>
          <a:p>
            <a:endParaRPr lang="en-US" altLang="zh-CN" sz="20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Multi-domain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Data center, ISP network and edge</a:t>
            </a:r>
          </a:p>
          <a:p>
            <a:endParaRPr lang="en-US" altLang="zh-CN" sz="20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Multiple business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350" b="1" dirty="0"/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15E6943B-0689-40EB-9F1B-ABEE83912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63" y="1426581"/>
            <a:ext cx="3928137" cy="2526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E2ED8C-0E08-49ED-8C6C-F551BA38ABF4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Background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491B0-3281-47F2-AE46-360F78343E89}"/>
              </a:ext>
            </a:extLst>
          </p:cNvPr>
          <p:cNvSpPr txBox="1"/>
          <p:nvPr/>
        </p:nvSpPr>
        <p:spPr>
          <a:xfrm>
            <a:off x="57600" y="83439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Service Function Chaining (SFC)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4B76F-E187-407F-B85B-F5FA96C83089}"/>
              </a:ext>
            </a:extLst>
          </p:cNvPr>
          <p:cNvSpPr txBox="1"/>
          <p:nvPr/>
        </p:nvSpPr>
        <p:spPr>
          <a:xfrm>
            <a:off x="73290" y="1692711"/>
            <a:ext cx="49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A set of service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In predefined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Subsequent traffic steering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309E83-D39D-4180-8206-598E10D1252C}"/>
              </a:ext>
            </a:extLst>
          </p:cNvPr>
          <p:cNvSpPr txBox="1"/>
          <p:nvPr/>
        </p:nvSpPr>
        <p:spPr>
          <a:xfrm>
            <a:off x="302400" y="4442400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2">
                    <a:lumMod val="10000"/>
                  </a:schemeClr>
                </a:solidFill>
              </a:rPr>
              <a:t>Source: </a:t>
            </a:r>
            <a:r>
              <a:rPr lang="en-GB" sz="1200" b="0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L Cui, F Tso, and W Jia. Federated service chaining: Architecture and</a:t>
            </a:r>
          </a:p>
          <a:p>
            <a:pPr algn="l"/>
            <a:r>
              <a:rPr lang="en-GB" sz="1200" b="0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challenges. 58(3):47–53, March 2020.</a:t>
            </a: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A1E53F-D521-4051-B13B-E1338B111B02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Motivation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7C49D-4DE0-492C-95A0-AB97604A6B93}"/>
              </a:ext>
            </a:extLst>
          </p:cNvPr>
          <p:cNvSpPr txBox="1"/>
          <p:nvPr/>
        </p:nvSpPr>
        <p:spPr>
          <a:xfrm>
            <a:off x="445770" y="1402765"/>
            <a:ext cx="4823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Domain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autonomy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and privacy</a:t>
            </a:r>
            <a:endParaRPr lang="en-GB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49FD76-4F76-4C91-AD8E-A6ADF2837A81}"/>
              </a:ext>
            </a:extLst>
          </p:cNvPr>
          <p:cNvSpPr txBox="1">
            <a:spLocks/>
          </p:cNvSpPr>
          <p:nvPr/>
        </p:nvSpPr>
        <p:spPr>
          <a:xfrm>
            <a:off x="469802" y="2571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Reduce decision-making 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74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41054E-5063-4422-8302-335640F534E8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GB" altLang="zh-CN" sz="2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otivation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ED85E-3F1A-43EB-A52D-EB1A0BDF3219}"/>
              </a:ext>
            </a:extLst>
          </p:cNvPr>
          <p:cNvSpPr txBox="1"/>
          <p:nvPr/>
        </p:nvSpPr>
        <p:spPr>
          <a:xfrm>
            <a:off x="1481613" y="4598054"/>
            <a:ext cx="416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An example of centralized framework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2E215A-308A-497B-93C3-3B1F6C917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97" y="681837"/>
            <a:ext cx="4164807" cy="37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2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41054E-5063-4422-8302-335640F534E8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Motivation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65345-C6B2-40B6-8402-4D2CA05D16C8}"/>
              </a:ext>
            </a:extLst>
          </p:cNvPr>
          <p:cNvSpPr txBox="1"/>
          <p:nvPr/>
        </p:nvSpPr>
        <p:spPr>
          <a:xfrm>
            <a:off x="1481613" y="4228722"/>
            <a:ext cx="389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An example of distributed framework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9A341-08FB-4AAC-A299-03B84B4D7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4" y="971550"/>
            <a:ext cx="344805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3D4F48-8BB3-4E57-936B-1A564E389AEA}"/>
              </a:ext>
            </a:extLst>
          </p:cNvPr>
          <p:cNvSpPr txBox="1"/>
          <p:nvPr/>
        </p:nvSpPr>
        <p:spPr>
          <a:xfrm>
            <a:off x="1920240" y="2060912"/>
            <a:ext cx="769620" cy="156966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5923E-5306-488A-93CB-3EE81AD496D8}"/>
              </a:ext>
            </a:extLst>
          </p:cNvPr>
          <p:cNvSpPr txBox="1"/>
          <p:nvPr/>
        </p:nvSpPr>
        <p:spPr>
          <a:xfrm>
            <a:off x="3044189" y="2137112"/>
            <a:ext cx="769620" cy="156966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25BDA-99B7-48CF-8C71-49208DC545B4}"/>
              </a:ext>
            </a:extLst>
          </p:cNvPr>
          <p:cNvSpPr txBox="1"/>
          <p:nvPr/>
        </p:nvSpPr>
        <p:spPr>
          <a:xfrm>
            <a:off x="4160518" y="2087284"/>
            <a:ext cx="769620" cy="156966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73CA74-8482-4B96-A20B-A817D53F088F}"/>
              </a:ext>
            </a:extLst>
          </p:cNvPr>
          <p:cNvSpPr/>
          <p:nvPr/>
        </p:nvSpPr>
        <p:spPr>
          <a:xfrm>
            <a:off x="3645694" y="1096962"/>
            <a:ext cx="168115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5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5D24A56B-1833-4EEE-B8AF-C5A95FC29E37}"/>
              </a:ext>
            </a:extLst>
          </p:cNvPr>
          <p:cNvSpPr/>
          <p:nvPr/>
        </p:nvSpPr>
        <p:spPr>
          <a:xfrm>
            <a:off x="1125855" y="1064050"/>
            <a:ext cx="4606290" cy="1748260"/>
          </a:xfrm>
          <a:prstGeom prst="downArrowCallou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lumMod val="85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Place </a:t>
            </a:r>
            <a:r>
              <a:rPr lang="en-US" altLang="zh-CN" sz="18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vNFs</a:t>
            </a: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?</a:t>
            </a:r>
          </a:p>
          <a:p>
            <a:endParaRPr lang="en-US" altLang="zh-CN" sz="18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Route the traffic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755" y="1812450"/>
            <a:ext cx="620649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      </a:t>
            </a:r>
          </a:p>
          <a:p>
            <a:endParaRPr lang="en-US" altLang="zh-CN" sz="20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endParaRPr lang="en-US" altLang="zh-CN" sz="20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</a:rPr>
              <a:t> An Integer Linear Programming problem </a:t>
            </a:r>
          </a:p>
          <a:p>
            <a:pPr algn="ctr"/>
            <a:endParaRPr lang="en-US" altLang="zh-CN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</a:rPr>
              <a:t> Minimize the deployment cost</a:t>
            </a:r>
          </a:p>
          <a:p>
            <a:pPr algn="ctr"/>
            <a:endParaRPr lang="en-US" altLang="zh-CN" sz="20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altLang="zh-CN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14308" indent="-214308">
              <a:buFont typeface="Wingdings" panose="05000000000000000000" pitchFamily="2" charset="2"/>
              <a:buChar char="l"/>
            </a:pPr>
            <a:endParaRPr lang="en-US" altLang="zh-CN" sz="135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135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1350" b="1" dirty="0"/>
          </a:p>
          <a:p>
            <a:pPr marL="214308" indent="-214308">
              <a:buFont typeface="Wingdings" panose="05000000000000000000" pitchFamily="2" charset="2"/>
              <a:buChar char="l"/>
            </a:pPr>
            <a:endParaRPr lang="en-US" altLang="zh-CN" sz="1350" b="1" dirty="0"/>
          </a:p>
          <a:p>
            <a:pPr marL="214308" indent="-214308">
              <a:buFont typeface="Wingdings" panose="05000000000000000000" pitchFamily="2" charset="2"/>
              <a:buChar char="l"/>
            </a:pPr>
            <a:endParaRPr lang="en-US" altLang="zh-CN" sz="1350" b="1" dirty="0"/>
          </a:p>
          <a:p>
            <a:pPr marL="214308" indent="-214308">
              <a:buFont typeface="Wingdings" panose="05000000000000000000" pitchFamily="2" charset="2"/>
              <a:buChar char="l"/>
            </a:pPr>
            <a:endParaRPr lang="en-US" altLang="zh-CN" sz="1350" b="1" dirty="0"/>
          </a:p>
          <a:p>
            <a:r>
              <a:rPr lang="en-US" altLang="zh-CN" sz="1350" b="1" dirty="0"/>
              <a:t> </a:t>
            </a:r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7DB07-8DD8-4EA0-9A0C-1F756E0F90C9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Research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Problem</a:t>
            </a:r>
            <a:endParaRPr lang="en-GB" altLang="zh-CN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6D34D-3DFA-4EC5-8589-2D7CEFF72217}"/>
              </a:ext>
            </a:extLst>
          </p:cNvPr>
          <p:cNvSpPr txBox="1"/>
          <p:nvPr/>
        </p:nvSpPr>
        <p:spPr>
          <a:xfrm>
            <a:off x="183110" y="268447"/>
            <a:ext cx="30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Solution</a:t>
            </a:r>
            <a:endParaRPr lang="en-GB" altLang="zh-CN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F0FB-7B6F-483C-85A0-A662ECC72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8" y="1111209"/>
            <a:ext cx="3181198" cy="2276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CC0AA4-EF6C-4DF7-BF11-971C4743CB8C}"/>
              </a:ext>
            </a:extLst>
          </p:cNvPr>
          <p:cNvSpPr txBox="1"/>
          <p:nvPr/>
        </p:nvSpPr>
        <p:spPr>
          <a:xfrm>
            <a:off x="548640" y="4253448"/>
            <a:ext cx="211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Physical topology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15776-5420-4C86-AB9F-B4AD85FED568}"/>
              </a:ext>
            </a:extLst>
          </p:cNvPr>
          <p:cNvSpPr txBox="1"/>
          <p:nvPr/>
        </p:nvSpPr>
        <p:spPr>
          <a:xfrm>
            <a:off x="4008120" y="4253448"/>
            <a:ext cx="230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Aggregated topology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670E7-B55D-4719-AC86-A2DAB7CC1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36" y="1111209"/>
            <a:ext cx="3523044" cy="2997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6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1"/>
  <p:tag name="KSO_WM_TAG_VERSION" val="1.0"/>
  <p:tag name="KSO_WM_SLIDE_ID" val="custom16019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257*119"/>
  <p:tag name="KSO_WM_SLIDE_SIZE" val="446*347"/>
  <p:tag name="KSO_WM_DIAGRAM_GROUP_CODE" val="l1-2"/>
</p:tagLst>
</file>

<file path=ppt/theme/theme1.xml><?xml version="1.0" encoding="utf-8"?>
<a:theme xmlns:a="http://schemas.openxmlformats.org/drawingml/2006/main" name="LU_2015">
  <a:themeElements>
    <a:clrScheme name="Custom 10">
      <a:dk1>
        <a:srgbClr val="6F3092"/>
      </a:dk1>
      <a:lt1>
        <a:srgbClr val="FFFFFF"/>
      </a:lt1>
      <a:dk2>
        <a:srgbClr val="361163"/>
      </a:dk2>
      <a:lt2>
        <a:srgbClr val="CBCECE"/>
      </a:lt2>
      <a:accent1>
        <a:srgbClr val="6F3092"/>
      </a:accent1>
      <a:accent2>
        <a:srgbClr val="B70062"/>
      </a:accent2>
      <a:accent3>
        <a:srgbClr val="ED2482"/>
      </a:accent3>
      <a:accent4>
        <a:srgbClr val="D02F8C"/>
      </a:accent4>
      <a:accent5>
        <a:srgbClr val="ED2482"/>
      </a:accent5>
      <a:accent6>
        <a:srgbClr val="F26A38"/>
      </a:accent6>
      <a:hlink>
        <a:srgbClr val="8C8C8D"/>
      </a:hlink>
      <a:folHlink>
        <a:srgbClr val="525E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36184</TotalTime>
  <Words>689</Words>
  <Application>Microsoft Office PowerPoint</Application>
  <PresentationFormat>Custom</PresentationFormat>
  <Paragraphs>233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LU_2015</vt:lpstr>
      <vt:lpstr>Distributed Federated Service Chaining for Heterogeneous Network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Loughborough</dc:title>
  <dc:creator>Jonathan Walters</dc:creator>
  <cp:lastModifiedBy>Chen Chen</cp:lastModifiedBy>
  <cp:revision>393</cp:revision>
  <cp:lastPrinted>2015-09-24T14:36:34Z</cp:lastPrinted>
  <dcterms:created xsi:type="dcterms:W3CDTF">2015-08-20T15:34:37Z</dcterms:created>
  <dcterms:modified xsi:type="dcterms:W3CDTF">2021-06-30T22:02:33Z</dcterms:modified>
</cp:coreProperties>
</file>