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4"/>
  </p:sldMasterIdLst>
  <p:notesMasterIdLst>
    <p:notesMasterId r:id="rId22"/>
  </p:notesMasterIdLst>
  <p:handoutMasterIdLst>
    <p:handoutMasterId r:id="rId23"/>
  </p:handoutMasterIdLst>
  <p:sldIdLst>
    <p:sldId id="281" r:id="rId5"/>
    <p:sldId id="285" r:id="rId6"/>
    <p:sldId id="288" r:id="rId7"/>
    <p:sldId id="289" r:id="rId8"/>
    <p:sldId id="291" r:id="rId9"/>
    <p:sldId id="286" r:id="rId10"/>
    <p:sldId id="293" r:id="rId11"/>
    <p:sldId id="294" r:id="rId12"/>
    <p:sldId id="292" r:id="rId13"/>
    <p:sldId id="295" r:id="rId14"/>
    <p:sldId id="296" r:id="rId15"/>
    <p:sldId id="297" r:id="rId16"/>
    <p:sldId id="298" r:id="rId17"/>
    <p:sldId id="299" r:id="rId18"/>
    <p:sldId id="300" r:id="rId19"/>
    <p:sldId id="301" r:id="rId20"/>
    <p:sldId id="280"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1pPr>
    <a:lvl2pPr marL="0" marR="0" indent="457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2pPr>
    <a:lvl3pPr marL="0" marR="0" indent="914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3pPr>
    <a:lvl4pPr marL="0" marR="0" indent="1371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4pPr>
    <a:lvl5pPr marL="0" marR="0" indent="18288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5pPr>
    <a:lvl6pPr marL="0" marR="0" indent="22860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6pPr>
    <a:lvl7pPr marL="0" marR="0" indent="2743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7pPr>
    <a:lvl8pPr marL="0" marR="0" indent="3200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8pPr>
    <a:lvl9pPr marL="0" marR="0" indent="3657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7336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16"/>
    <p:restoredTop sz="57333"/>
  </p:normalViewPr>
  <p:slideViewPr>
    <p:cSldViewPr snapToGrid="0" snapToObjects="1">
      <p:cViewPr varScale="1">
        <p:scale>
          <a:sx n="65" d="100"/>
          <a:sy n="65" d="100"/>
        </p:scale>
        <p:origin x="1188" y="72"/>
      </p:cViewPr>
      <p:guideLst>
        <p:guide orient="horz" pos="2137"/>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snapToObjects="1" showGuides="1">
      <p:cViewPr varScale="1">
        <p:scale>
          <a:sx n="146" d="100"/>
          <a:sy n="146" d="100"/>
        </p:scale>
        <p:origin x="4632"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A61716-9ED4-0642-9A31-329D258AE1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65CF89C-AB76-EE48-B902-D3BA588F37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01/07/2021</a:t>
            </a:r>
          </a:p>
        </p:txBody>
      </p:sp>
      <p:sp>
        <p:nvSpPr>
          <p:cNvPr id="4" name="Footer Placeholder 3">
            <a:extLst>
              <a:ext uri="{FF2B5EF4-FFF2-40B4-BE49-F238E27FC236}">
                <a16:creationId xmlns:a16="http://schemas.microsoft.com/office/drawing/2014/main" id="{948301A0-4D53-3D4B-BBDF-9211D5755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DF420B-A690-D144-B178-6C36C370CED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012834-223E-C047-AC78-72C4F1EB3EC7}" type="slidenum">
              <a:rPr lang="en-US" smtClean="0"/>
              <a:t>‹#›</a:t>
            </a:fld>
            <a:endParaRPr lang="en-US"/>
          </a:p>
        </p:txBody>
      </p:sp>
    </p:spTree>
    <p:extLst>
      <p:ext uri="{BB962C8B-B14F-4D97-AF65-F5344CB8AC3E}">
        <p14:creationId xmlns:p14="http://schemas.microsoft.com/office/powerpoint/2010/main" val="315208247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r>
              <a:rPr lang="en-GB" dirty="0"/>
              <a:t>Always use a title/intro slide at the start of your presentation. Choose the appropriate version by faculty or this slide version for professional services.</a:t>
            </a:r>
          </a:p>
          <a:p>
            <a:endParaRPr lang="en-GB" dirty="0"/>
          </a:p>
          <a:p>
            <a:r>
              <a:rPr lang="en-GB" dirty="0"/>
              <a:t>Title slide option 1 – blue background. Queen Mary logo version</a:t>
            </a:r>
          </a:p>
          <a:p>
            <a:endParaRPr dirty="0"/>
          </a:p>
        </p:txBody>
      </p:sp>
    </p:spTree>
  </p:cSld>
  <p:clrMap bg1="lt1" tx1="dk1" bg2="lt2" tx2="dk2" accent1="accent1" accent2="accent2" accent3="accent3" accent4="accent4" accent5="accent5" accent6="accent6" hlink="hlink" folHlink="folHlink"/>
  <p:hf hdr="0" ftr="0"/>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50727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98255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9.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05CD80-42B2-9749-81AD-5215A117E16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Picture 2">
            <a:extLst>
              <a:ext uri="{FF2B5EF4-FFF2-40B4-BE49-F238E27FC236}">
                <a16:creationId xmlns:a16="http://schemas.microsoft.com/office/drawing/2014/main" id="{E0EB2E18-B4C1-C848-AB93-D83DFAFA3B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1584791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5666D2-A6ED-254E-9583-A07A0C12FA8B}"/>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368FC36-A3BE-414D-B727-1365786F4D5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Picture Placeholder 9">
            <a:extLst>
              <a:ext uri="{FF2B5EF4-FFF2-40B4-BE49-F238E27FC236}">
                <a16:creationId xmlns:a16="http://schemas.microsoft.com/office/drawing/2014/main" id="{B452C283-08B5-2A41-B368-262A61122775}"/>
              </a:ext>
            </a:extLst>
          </p:cNvPr>
          <p:cNvSpPr>
            <a:spLocks noGrp="1"/>
          </p:cNvSpPr>
          <p:nvPr>
            <p:ph type="pic" sz="quarter" idx="10"/>
          </p:nvPr>
        </p:nvSpPr>
        <p:spPr>
          <a:xfrm>
            <a:off x="6132513" y="620712"/>
            <a:ext cx="5472112"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215E1FD5-EB01-B14A-9CF4-A472DE6811F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89944E97-29D6-1742-960D-2EE3A37F8CA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EEEC1D6C-48FB-9E49-A002-D69275BD81E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B2EC4A56-356A-6049-8D7C-2D1FD1E36390}"/>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1" name="Picture 10">
            <a:extLst>
              <a:ext uri="{FF2B5EF4-FFF2-40B4-BE49-F238E27FC236}">
                <a16:creationId xmlns:a16="http://schemas.microsoft.com/office/drawing/2014/main" id="{5FED2B30-6F20-F34B-824E-6FFD362CF4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3266293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7B4EB4-4B4F-324B-9558-624E0CDF8F61}"/>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FDE2F1A6-6229-2348-8F8C-E4A5D39D502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BC881FF8-8525-B342-AE84-E7F5CD277A57}"/>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78ADF989-5DE9-1E4D-B02B-9558A83FDADB}"/>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47BFEAE-29C3-5347-BEEA-CBA6339A2694}"/>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3">
            <a:extLst>
              <a:ext uri="{FF2B5EF4-FFF2-40B4-BE49-F238E27FC236}">
                <a16:creationId xmlns:a16="http://schemas.microsoft.com/office/drawing/2014/main" id="{64824234-F469-4B47-BEB9-9277988240AA}"/>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9" name="Picture 8">
            <a:extLst>
              <a:ext uri="{FF2B5EF4-FFF2-40B4-BE49-F238E27FC236}">
                <a16:creationId xmlns:a16="http://schemas.microsoft.com/office/drawing/2014/main" id="{4AF56E66-5BA2-414A-973E-8FE4A35A22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1182336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4104889-E310-9440-A808-5969E6D8A3BE}"/>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425256D-DC6A-E244-8A64-26848FBEAED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C588FBF5-C6D4-AF45-8EA9-D883C1D4ED9A}"/>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 Placeholder 6">
            <a:extLst>
              <a:ext uri="{FF2B5EF4-FFF2-40B4-BE49-F238E27FC236}">
                <a16:creationId xmlns:a16="http://schemas.microsoft.com/office/drawing/2014/main" id="{EF14F9BD-CF7E-A14F-838C-D6BD18657E2B}"/>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6" name="Text Placeholder 11">
            <a:extLst>
              <a:ext uri="{FF2B5EF4-FFF2-40B4-BE49-F238E27FC236}">
                <a16:creationId xmlns:a16="http://schemas.microsoft.com/office/drawing/2014/main" id="{D41D6A89-AA7B-BE4E-B35E-C25C6733ED2A}"/>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E576A71C-981D-7C40-B2C6-B469D9C900BA}"/>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8" name="Text Placeholder 13">
            <a:extLst>
              <a:ext uri="{FF2B5EF4-FFF2-40B4-BE49-F238E27FC236}">
                <a16:creationId xmlns:a16="http://schemas.microsoft.com/office/drawing/2014/main" id="{54BF2683-A99C-FC48-B981-1DEC56D08A2F}"/>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2" name="Picture 11">
            <a:extLst>
              <a:ext uri="{FF2B5EF4-FFF2-40B4-BE49-F238E27FC236}">
                <a16:creationId xmlns:a16="http://schemas.microsoft.com/office/drawing/2014/main" id="{9111DB4A-D7F2-084A-86B9-34DA07252C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1641447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5">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89452F-A641-194D-95A3-5A113CA1D013}"/>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191A0979-7D4B-A647-B0DE-00156C9C57E0}"/>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a:extLst>
              <a:ext uri="{FF2B5EF4-FFF2-40B4-BE49-F238E27FC236}">
                <a16:creationId xmlns:a16="http://schemas.microsoft.com/office/drawing/2014/main" id="{BAC0136F-29DC-2C41-BD7D-2517EDCD7667}"/>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ectangle 20">
            <a:extLst>
              <a:ext uri="{FF2B5EF4-FFF2-40B4-BE49-F238E27FC236}">
                <a16:creationId xmlns:a16="http://schemas.microsoft.com/office/drawing/2014/main" id="{25B38845-ADB9-0342-AAB9-2E4EAA0D32F2}"/>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2" name="Picture 21">
            <a:extLst>
              <a:ext uri="{FF2B5EF4-FFF2-40B4-BE49-F238E27FC236}">
                <a16:creationId xmlns:a16="http://schemas.microsoft.com/office/drawing/2014/main" id="{67BF48F6-54EE-AE4B-BDBF-40902EBF0E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40955" y="2037890"/>
            <a:ext cx="1170193" cy="1117600"/>
          </a:xfrm>
          <a:prstGeom prst="rect">
            <a:avLst/>
          </a:prstGeom>
        </p:spPr>
      </p:pic>
      <p:pic>
        <p:nvPicPr>
          <p:cNvPr id="23" name="Picture 22">
            <a:extLst>
              <a:ext uri="{FF2B5EF4-FFF2-40B4-BE49-F238E27FC236}">
                <a16:creationId xmlns:a16="http://schemas.microsoft.com/office/drawing/2014/main" id="{96330656-4401-BC4A-A3DB-9EEFE78B168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123" y="2037890"/>
            <a:ext cx="1182277" cy="1361863"/>
          </a:xfrm>
          <a:prstGeom prst="rect">
            <a:avLst/>
          </a:prstGeom>
        </p:spPr>
      </p:pic>
      <p:sp>
        <p:nvSpPr>
          <p:cNvPr id="15" name="Rectangle 14">
            <a:extLst>
              <a:ext uri="{FF2B5EF4-FFF2-40B4-BE49-F238E27FC236}">
                <a16:creationId xmlns:a16="http://schemas.microsoft.com/office/drawing/2014/main" id="{FEC6E8C8-BF63-6843-A024-E73CDB6D299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 Placeholder 6">
            <a:extLst>
              <a:ext uri="{FF2B5EF4-FFF2-40B4-BE49-F238E27FC236}">
                <a16:creationId xmlns:a16="http://schemas.microsoft.com/office/drawing/2014/main" id="{37E63347-E283-6840-B391-C47E84F46878}"/>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27" name="Text Placeholder 13">
            <a:extLst>
              <a:ext uri="{FF2B5EF4-FFF2-40B4-BE49-F238E27FC236}">
                <a16:creationId xmlns:a16="http://schemas.microsoft.com/office/drawing/2014/main" id="{828625AE-09B1-D34F-BB8D-B58F9331FDAA}"/>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8" name="Text Placeholder 13">
            <a:extLst>
              <a:ext uri="{FF2B5EF4-FFF2-40B4-BE49-F238E27FC236}">
                <a16:creationId xmlns:a16="http://schemas.microsoft.com/office/drawing/2014/main" id="{C115E076-EF0E-8F44-837C-74097C62265B}"/>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9" name="Text Placeholder 13">
            <a:extLst>
              <a:ext uri="{FF2B5EF4-FFF2-40B4-BE49-F238E27FC236}">
                <a16:creationId xmlns:a16="http://schemas.microsoft.com/office/drawing/2014/main" id="{7E3E1411-2CDA-8845-8F25-4F5A2780CF4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33" name="Picture 32">
            <a:extLst>
              <a:ext uri="{FF2B5EF4-FFF2-40B4-BE49-F238E27FC236}">
                <a16:creationId xmlns:a16="http://schemas.microsoft.com/office/drawing/2014/main" id="{A527EBE2-243A-7A42-BF8F-364BE1C4DBD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06984" y="2050590"/>
            <a:ext cx="1463416" cy="1025642"/>
          </a:xfrm>
          <a:prstGeom prst="rect">
            <a:avLst/>
          </a:prstGeom>
        </p:spPr>
      </p:pic>
      <p:pic>
        <p:nvPicPr>
          <p:cNvPr id="18" name="Picture 17">
            <a:extLst>
              <a:ext uri="{FF2B5EF4-FFF2-40B4-BE49-F238E27FC236}">
                <a16:creationId xmlns:a16="http://schemas.microsoft.com/office/drawing/2014/main" id="{B1631B7E-A4D6-E548-9F90-99E3043F0B6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2605431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6">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8DB7C37-CDEF-3944-B36E-3455CC5A2A5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4B0FD92-383F-9843-9591-2B569F12AFE8}"/>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a:extLst>
              <a:ext uri="{FF2B5EF4-FFF2-40B4-BE49-F238E27FC236}">
                <a16:creationId xmlns:a16="http://schemas.microsoft.com/office/drawing/2014/main" id="{EDA92DDF-4BA2-A94D-863B-05D8277CD338}"/>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2D012E71-601A-C845-8AFD-D9B1774AE7B6}"/>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DB4DDD35-A310-4C40-9587-38137EE68E10}"/>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a:extLst>
              <a:ext uri="{FF2B5EF4-FFF2-40B4-BE49-F238E27FC236}">
                <a16:creationId xmlns:a16="http://schemas.microsoft.com/office/drawing/2014/main" id="{3A4D251A-36B7-994D-9EE0-1CE98F36E5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06984" y="2049463"/>
            <a:ext cx="1463416" cy="1025642"/>
          </a:xfrm>
          <a:prstGeom prst="rect">
            <a:avLst/>
          </a:prstGeom>
        </p:spPr>
      </p:pic>
      <p:sp>
        <p:nvSpPr>
          <p:cNvPr id="15" name="Rectangle 14">
            <a:extLst>
              <a:ext uri="{FF2B5EF4-FFF2-40B4-BE49-F238E27FC236}">
                <a16:creationId xmlns:a16="http://schemas.microsoft.com/office/drawing/2014/main" id="{17BCED3D-62D1-EE44-B4A1-CDDB8DCD9CA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 Placeholder 6">
            <a:extLst>
              <a:ext uri="{FF2B5EF4-FFF2-40B4-BE49-F238E27FC236}">
                <a16:creationId xmlns:a16="http://schemas.microsoft.com/office/drawing/2014/main" id="{2BF5ACA3-622D-664B-94D0-0FA7B02EEF01}"/>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8" name="Text Placeholder 13">
            <a:extLst>
              <a:ext uri="{FF2B5EF4-FFF2-40B4-BE49-F238E27FC236}">
                <a16:creationId xmlns:a16="http://schemas.microsoft.com/office/drawing/2014/main" id="{309E14AC-7A36-7843-BE58-A698E5769D93}"/>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19" name="Text Placeholder 13">
            <a:extLst>
              <a:ext uri="{FF2B5EF4-FFF2-40B4-BE49-F238E27FC236}">
                <a16:creationId xmlns:a16="http://schemas.microsoft.com/office/drawing/2014/main" id="{0CFEFADE-A208-4F49-937E-29232D4FEAFA}"/>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0" name="Text Placeholder 13">
            <a:extLst>
              <a:ext uri="{FF2B5EF4-FFF2-40B4-BE49-F238E27FC236}">
                <a16:creationId xmlns:a16="http://schemas.microsoft.com/office/drawing/2014/main" id="{1F60550C-E504-DA4D-8ED8-2F06E1E112F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24" name="Picture 23">
            <a:extLst>
              <a:ext uri="{FF2B5EF4-FFF2-40B4-BE49-F238E27FC236}">
                <a16:creationId xmlns:a16="http://schemas.microsoft.com/office/drawing/2014/main" id="{C1591FC9-98C8-AD40-A6D7-5A0642DE46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40954" y="2018635"/>
            <a:ext cx="1237745" cy="1182116"/>
          </a:xfrm>
          <a:prstGeom prst="rect">
            <a:avLst/>
          </a:prstGeom>
        </p:spPr>
      </p:pic>
      <p:pic>
        <p:nvPicPr>
          <p:cNvPr id="26" name="Picture 25">
            <a:extLst>
              <a:ext uri="{FF2B5EF4-FFF2-40B4-BE49-F238E27FC236}">
                <a16:creationId xmlns:a16="http://schemas.microsoft.com/office/drawing/2014/main" id="{2D311B1B-BA06-2149-9BB7-7707DA8376D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28138" y="2025793"/>
            <a:ext cx="1122362" cy="1292847"/>
          </a:xfrm>
          <a:prstGeom prst="rect">
            <a:avLst/>
          </a:prstGeom>
        </p:spPr>
      </p:pic>
      <p:pic>
        <p:nvPicPr>
          <p:cNvPr id="22" name="Picture 21">
            <a:extLst>
              <a:ext uri="{FF2B5EF4-FFF2-40B4-BE49-F238E27FC236}">
                <a16:creationId xmlns:a16="http://schemas.microsoft.com/office/drawing/2014/main" id="{65EE5813-7743-1940-AE88-B36C3B34B9B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1711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7">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F4410F-8184-C04F-8B3F-C5747BB14E20}"/>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a:extLst>
              <a:ext uri="{FF2B5EF4-FFF2-40B4-BE49-F238E27FC236}">
                <a16:creationId xmlns:a16="http://schemas.microsoft.com/office/drawing/2014/main" id="{23C34139-DDC9-3247-8085-3AFF797E0621}"/>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13">
            <a:extLst>
              <a:ext uri="{FF2B5EF4-FFF2-40B4-BE49-F238E27FC236}">
                <a16:creationId xmlns:a16="http://schemas.microsoft.com/office/drawing/2014/main" id="{2183F2F5-E763-4F4F-A81A-2116A3BDD685}"/>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2" name="Text Placeholder 13">
            <a:extLst>
              <a:ext uri="{FF2B5EF4-FFF2-40B4-BE49-F238E27FC236}">
                <a16:creationId xmlns:a16="http://schemas.microsoft.com/office/drawing/2014/main" id="{89B94BEC-BB5B-014D-A6F8-54DBBA37045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E2A211C9-AACA-3F46-8077-13B14E87A068}"/>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21" name="Text Placeholder 6">
            <a:extLst>
              <a:ext uri="{FF2B5EF4-FFF2-40B4-BE49-F238E27FC236}">
                <a16:creationId xmlns:a16="http://schemas.microsoft.com/office/drawing/2014/main" id="{29F765E7-B3CC-3E48-BC0D-10498B9AAA1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pic>
        <p:nvPicPr>
          <p:cNvPr id="14" name="Picture 13">
            <a:extLst>
              <a:ext uri="{FF2B5EF4-FFF2-40B4-BE49-F238E27FC236}">
                <a16:creationId xmlns:a16="http://schemas.microsoft.com/office/drawing/2014/main" id="{4673D2AA-19B5-BA49-8402-0B9FDD810E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3511551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8">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1391269-D57D-EC4C-995D-4197E4BCAB24}"/>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C68B034-A07B-4445-8EA4-75DE7390D83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a:extLst>
              <a:ext uri="{FF2B5EF4-FFF2-40B4-BE49-F238E27FC236}">
                <a16:creationId xmlns:a16="http://schemas.microsoft.com/office/drawing/2014/main" id="{C4D77AE8-971B-7D4F-9150-0EBF3F9B79DC}"/>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 Placeholder 6">
            <a:extLst>
              <a:ext uri="{FF2B5EF4-FFF2-40B4-BE49-F238E27FC236}">
                <a16:creationId xmlns:a16="http://schemas.microsoft.com/office/drawing/2014/main" id="{D3BE87CD-0A46-ED47-BBAA-4FF893691014}"/>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7" name="Text Placeholder 13">
            <a:extLst>
              <a:ext uri="{FF2B5EF4-FFF2-40B4-BE49-F238E27FC236}">
                <a16:creationId xmlns:a16="http://schemas.microsoft.com/office/drawing/2014/main" id="{67A68F5B-7974-2942-9970-F95A19C9C5B3}"/>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8" name="Text Placeholder 13">
            <a:extLst>
              <a:ext uri="{FF2B5EF4-FFF2-40B4-BE49-F238E27FC236}">
                <a16:creationId xmlns:a16="http://schemas.microsoft.com/office/drawing/2014/main" id="{3BAE9D39-48EB-1A42-82CD-D3C78E93619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3FC22EA5-6393-E140-848A-829151E8B6E9}"/>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pic>
        <p:nvPicPr>
          <p:cNvPr id="13" name="Picture 12">
            <a:extLst>
              <a:ext uri="{FF2B5EF4-FFF2-40B4-BE49-F238E27FC236}">
                <a16:creationId xmlns:a16="http://schemas.microsoft.com/office/drawing/2014/main" id="{6A77D34B-2CD7-4742-B489-B010CBE1DB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3946991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9">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7F35DFF-C8FE-6741-BE5A-79AC9547E42A}"/>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a:extLst>
              <a:ext uri="{FF2B5EF4-FFF2-40B4-BE49-F238E27FC236}">
                <a16:creationId xmlns:a16="http://schemas.microsoft.com/office/drawing/2014/main" id="{E588B99E-828C-A247-A336-8C5721CC6A25}"/>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D95AC530-BC4D-824F-95C5-E9B6A004341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3">
            <a:extLst>
              <a:ext uri="{FF2B5EF4-FFF2-40B4-BE49-F238E27FC236}">
                <a16:creationId xmlns:a16="http://schemas.microsoft.com/office/drawing/2014/main" id="{7226A07F-220B-C241-93C8-322762FCA822}"/>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3" name="Text Placeholder 13">
            <a:extLst>
              <a:ext uri="{FF2B5EF4-FFF2-40B4-BE49-F238E27FC236}">
                <a16:creationId xmlns:a16="http://schemas.microsoft.com/office/drawing/2014/main" id="{A561D07B-1A82-304D-AD5C-E1DF3010B7F9}"/>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4" name="Text Placeholder 13">
            <a:extLst>
              <a:ext uri="{FF2B5EF4-FFF2-40B4-BE49-F238E27FC236}">
                <a16:creationId xmlns:a16="http://schemas.microsoft.com/office/drawing/2014/main" id="{8EAC67F9-24B6-694F-8A22-6F2268140041}"/>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pic>
        <p:nvPicPr>
          <p:cNvPr id="9" name="Picture 8">
            <a:extLst>
              <a:ext uri="{FF2B5EF4-FFF2-40B4-BE49-F238E27FC236}">
                <a16:creationId xmlns:a16="http://schemas.microsoft.com/office/drawing/2014/main" id="{21BCAEFB-2182-104D-BE64-14090DE12A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508557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 10">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E9B81D-CFF9-464E-8A79-A2B3E7D8D20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AE5A0B-7B3A-FB47-A2A9-307241FC79A4}"/>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3B20DDBD-E7C3-2A4E-AF70-267CA350997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F2873485-505F-F843-B767-1CD87B19C58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1081B6B-EBC4-434C-917D-1594015C1678}"/>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335C7777-EFCD-D647-B21B-C9EBC3D904ED}"/>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4" name="Text Placeholder 11">
            <a:extLst>
              <a:ext uri="{FF2B5EF4-FFF2-40B4-BE49-F238E27FC236}">
                <a16:creationId xmlns:a16="http://schemas.microsoft.com/office/drawing/2014/main" id="{F27EFC8E-2BDB-4C49-97A1-0229B91FA73B}"/>
              </a:ext>
            </a:extLst>
          </p:cNvPr>
          <p:cNvSpPr>
            <a:spLocks noGrp="1"/>
          </p:cNvSpPr>
          <p:nvPr>
            <p:ph type="body" sz="quarter" idx="14" hasCustomPrompt="1"/>
          </p:nvPr>
        </p:nvSpPr>
        <p:spPr>
          <a:xfrm>
            <a:off x="4498975" y="1939926"/>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CCC8DE0-5860-BB42-AB37-200D82CCDDA1}"/>
              </a:ext>
            </a:extLst>
          </p:cNvPr>
          <p:cNvSpPr>
            <a:spLocks noGrp="1"/>
          </p:cNvSpPr>
          <p:nvPr>
            <p:ph type="body" sz="quarter" idx="15" hasCustomPrompt="1"/>
          </p:nvPr>
        </p:nvSpPr>
        <p:spPr>
          <a:xfrm>
            <a:off x="4524375" y="2663826"/>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1">
            <a:extLst>
              <a:ext uri="{FF2B5EF4-FFF2-40B4-BE49-F238E27FC236}">
                <a16:creationId xmlns:a16="http://schemas.microsoft.com/office/drawing/2014/main" id="{F45B78F1-09FD-FC4F-8ECA-003422CECFC8}"/>
              </a:ext>
            </a:extLst>
          </p:cNvPr>
          <p:cNvSpPr>
            <a:spLocks noGrp="1"/>
          </p:cNvSpPr>
          <p:nvPr>
            <p:ph type="body" sz="quarter" idx="16" hasCustomPrompt="1"/>
          </p:nvPr>
        </p:nvSpPr>
        <p:spPr>
          <a:xfrm>
            <a:off x="7585422" y="1932123"/>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D062B221-63BE-594D-ADAE-5A91F3176A39}"/>
              </a:ext>
            </a:extLst>
          </p:cNvPr>
          <p:cNvSpPr>
            <a:spLocks noGrp="1"/>
          </p:cNvSpPr>
          <p:nvPr>
            <p:ph type="body" sz="quarter" idx="17" hasCustomPrompt="1"/>
          </p:nvPr>
        </p:nvSpPr>
        <p:spPr>
          <a:xfrm>
            <a:off x="7610822" y="2656023"/>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9" name="Picture 18">
            <a:extLst>
              <a:ext uri="{FF2B5EF4-FFF2-40B4-BE49-F238E27FC236}">
                <a16:creationId xmlns:a16="http://schemas.microsoft.com/office/drawing/2014/main" id="{231C5806-A3DD-9343-8EB4-395E62D1F5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40045523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1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3B698F-0F3E-C748-84E4-D871295C360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Picture Placeholder 9">
            <a:extLst>
              <a:ext uri="{FF2B5EF4-FFF2-40B4-BE49-F238E27FC236}">
                <a16:creationId xmlns:a16="http://schemas.microsoft.com/office/drawing/2014/main" id="{2606E3EF-718A-0444-8FFB-5D954D45A138}"/>
              </a:ext>
            </a:extLst>
          </p:cNvPr>
          <p:cNvSpPr>
            <a:spLocks noGrp="1"/>
          </p:cNvSpPr>
          <p:nvPr>
            <p:ph type="pic" sz="quarter" idx="10"/>
          </p:nvPr>
        </p:nvSpPr>
        <p:spPr>
          <a:xfrm>
            <a:off x="6132513" y="620713"/>
            <a:ext cx="4587875"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AB8FE17A-5721-D247-9056-5B08F50CC55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0EA621C5-876B-894E-B9CF-0E36339C351E}"/>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EABC900-4620-9444-AEC9-29EDCBB00E6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63A5CA1E-0C10-DF4D-A22A-603AAF8F31A6}"/>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5" name="Picture 14">
            <a:extLst>
              <a:ext uri="{FF2B5EF4-FFF2-40B4-BE49-F238E27FC236}">
                <a16:creationId xmlns:a16="http://schemas.microsoft.com/office/drawing/2014/main" id="{73B46283-EC8C-584A-82D6-5C175E820E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407397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amp;E intro slide BLU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2EBE9B9-F3E2-304B-BD53-6E680D43BE88}"/>
              </a:ext>
            </a:extLst>
          </p:cNvPr>
          <p:cNvSpPr/>
          <p:nvPr userDrawn="1"/>
        </p:nvSpPr>
        <p:spPr>
          <a:xfrm>
            <a:off x="0" y="0"/>
            <a:ext cx="12192000" cy="6858000"/>
          </a:xfrm>
          <a:prstGeom prst="rect">
            <a:avLst/>
          </a:prstGeom>
          <a:solidFill>
            <a:srgbClr val="1733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 Placeholder 6">
            <a:extLst>
              <a:ext uri="{FF2B5EF4-FFF2-40B4-BE49-F238E27FC236}">
                <a16:creationId xmlns:a16="http://schemas.microsoft.com/office/drawing/2014/main" id="{65D725DE-B54E-7547-9E8D-E2912F289D83}"/>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6" name="Text Placeholder 11">
            <a:extLst>
              <a:ext uri="{FF2B5EF4-FFF2-40B4-BE49-F238E27FC236}">
                <a16:creationId xmlns:a16="http://schemas.microsoft.com/office/drawing/2014/main" id="{BE4D0B43-75A6-B249-8274-5342D0AE0C88}"/>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pic>
        <p:nvPicPr>
          <p:cNvPr id="3" name="Picture 2">
            <a:extLst>
              <a:ext uri="{FF2B5EF4-FFF2-40B4-BE49-F238E27FC236}">
                <a16:creationId xmlns:a16="http://schemas.microsoft.com/office/drawing/2014/main" id="{47B35E05-FB4F-2B48-A301-64C8B126D9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3"/>
            <a:ext cx="5836486" cy="1983150"/>
          </a:xfrm>
          <a:prstGeom prst="rect">
            <a:avLst/>
          </a:prstGeom>
        </p:spPr>
      </p:pic>
    </p:spTree>
    <p:extLst>
      <p:ext uri="{BB962C8B-B14F-4D97-AF65-F5344CB8AC3E}">
        <p14:creationId xmlns:p14="http://schemas.microsoft.com/office/powerpoint/2010/main" val="3811056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 1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45CA0E9-2472-7D4E-8519-F6B01FFE6DFC}"/>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DC2D3DA-ADD0-6F47-A304-1A4C518C87CE}"/>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Picture Placeholder 9">
            <a:extLst>
              <a:ext uri="{FF2B5EF4-FFF2-40B4-BE49-F238E27FC236}">
                <a16:creationId xmlns:a16="http://schemas.microsoft.com/office/drawing/2014/main" id="{7812AACE-9106-6D49-82CF-47CE255B9C08}"/>
              </a:ext>
            </a:extLst>
          </p:cNvPr>
          <p:cNvSpPr>
            <a:spLocks noGrp="1"/>
          </p:cNvSpPr>
          <p:nvPr>
            <p:ph type="pic" sz="quarter" idx="10"/>
          </p:nvPr>
        </p:nvSpPr>
        <p:spPr>
          <a:xfrm>
            <a:off x="6132513" y="620713"/>
            <a:ext cx="4587875"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D059F631-C961-9546-AA65-EB364425423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5BCA0759-3065-8049-99F7-FC378B730619}"/>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477D0975-42B7-2D48-8DB4-5EE779442D29}"/>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AD3E552E-76CC-CE4B-B4D4-17F87176A76E}"/>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4" name="Picture 13">
            <a:extLst>
              <a:ext uri="{FF2B5EF4-FFF2-40B4-BE49-F238E27FC236}">
                <a16:creationId xmlns:a16="http://schemas.microsoft.com/office/drawing/2014/main" id="{6F5BEA0D-FA19-7047-89E9-5D67D2652A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676304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 1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7DC6F2-F5D2-1646-9A08-63B9EC15220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Picture Placeholder 11">
            <a:extLst>
              <a:ext uri="{FF2B5EF4-FFF2-40B4-BE49-F238E27FC236}">
                <a16:creationId xmlns:a16="http://schemas.microsoft.com/office/drawing/2014/main" id="{661F1E14-6D2D-D647-8F54-86A9E4619A7E}"/>
              </a:ext>
            </a:extLst>
          </p:cNvPr>
          <p:cNvSpPr>
            <a:spLocks noGrp="1"/>
          </p:cNvSpPr>
          <p:nvPr>
            <p:ph type="pic" sz="quarter" idx="10"/>
          </p:nvPr>
        </p:nvSpPr>
        <p:spPr>
          <a:xfrm>
            <a:off x="6132513" y="0"/>
            <a:ext cx="6059487" cy="4833938"/>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03B287D4-0F73-364A-ADC1-3B4275B0BC1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04C4CEDE-56EA-DF4E-8AB2-9700AB506D6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6E48C1AB-C4E7-2A47-9922-4EA2D3858B6E}"/>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50A8832C-22D2-B046-B129-EB689EBBFDD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5" name="Picture 14">
            <a:extLst>
              <a:ext uri="{FF2B5EF4-FFF2-40B4-BE49-F238E27FC236}">
                <a16:creationId xmlns:a16="http://schemas.microsoft.com/office/drawing/2014/main" id="{FE7CE199-8F7D-7745-9144-09AA17581C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4244930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1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7093BF-85EE-8E44-9160-71CAE90B8F32}"/>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9066972-DE97-E049-B881-FA472CD5F09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Picture Placeholder 11">
            <a:extLst>
              <a:ext uri="{FF2B5EF4-FFF2-40B4-BE49-F238E27FC236}">
                <a16:creationId xmlns:a16="http://schemas.microsoft.com/office/drawing/2014/main" id="{AD566032-0CBA-C84F-871E-B869D9B5438B}"/>
              </a:ext>
            </a:extLst>
          </p:cNvPr>
          <p:cNvSpPr>
            <a:spLocks noGrp="1"/>
          </p:cNvSpPr>
          <p:nvPr>
            <p:ph type="pic" sz="quarter" idx="10"/>
          </p:nvPr>
        </p:nvSpPr>
        <p:spPr>
          <a:xfrm>
            <a:off x="6132513" y="0"/>
            <a:ext cx="6059487" cy="4833938"/>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CA7B591D-E2C6-9F49-9AAD-CA1C79CEB0B2}"/>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465BCC57-9A90-604E-A616-42CF4F63E59F}"/>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A2D82CC2-CDB9-D146-BF4A-C812CF00E5AD}"/>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5D219589-5E64-3547-9AFF-3E1B23E582D7}"/>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4" name="Picture 13">
            <a:extLst>
              <a:ext uri="{FF2B5EF4-FFF2-40B4-BE49-F238E27FC236}">
                <a16:creationId xmlns:a16="http://schemas.microsoft.com/office/drawing/2014/main" id="{3E25F6D5-DE72-C649-9815-31688F1C62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17012780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15">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FB3C703D-A2FB-3C4D-9A05-63D285B51FC4}"/>
              </a:ext>
            </a:extLst>
          </p:cNvPr>
          <p:cNvSpPr>
            <a:spLocks noGrp="1"/>
          </p:cNvSpPr>
          <p:nvPr>
            <p:ph type="pic" sz="quarter" idx="10"/>
          </p:nvPr>
        </p:nvSpPr>
        <p:spPr>
          <a:xfrm>
            <a:off x="74141" y="2688"/>
            <a:ext cx="12117859" cy="6126650"/>
          </a:xfrm>
          <a:prstGeom prst="rect">
            <a:avLst/>
          </a:prstGeom>
          <a:solidFill>
            <a:schemeClr val="bg1">
              <a:lumMod val="85000"/>
            </a:schemeClr>
          </a:solidFill>
        </p:spPr>
        <p:txBody>
          <a:bodyPr/>
          <a:lstStyle/>
          <a:p>
            <a:endParaRPr lang="en-US" dirty="0"/>
          </a:p>
        </p:txBody>
      </p:sp>
      <p:sp>
        <p:nvSpPr>
          <p:cNvPr id="3" name="Rectangle 2">
            <a:extLst>
              <a:ext uri="{FF2B5EF4-FFF2-40B4-BE49-F238E27FC236}">
                <a16:creationId xmlns:a16="http://schemas.microsoft.com/office/drawing/2014/main" id="{43FF6DBD-FD6C-6144-BC11-B58E111EC888}"/>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a:extLst>
              <a:ext uri="{FF2B5EF4-FFF2-40B4-BE49-F238E27FC236}">
                <a16:creationId xmlns:a16="http://schemas.microsoft.com/office/drawing/2014/main" id="{B637DFF5-68A6-B54A-9768-C05851DDD8DE}"/>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C0925939-DC64-644A-B4C5-646103AFEF9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BCA9B5E0-F029-0845-BB7B-133BAE449332}"/>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66D3520E-EC9E-8A43-A87E-9CA576F49DA3}"/>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4" name="Picture 13">
            <a:extLst>
              <a:ext uri="{FF2B5EF4-FFF2-40B4-BE49-F238E27FC236}">
                <a16:creationId xmlns:a16="http://schemas.microsoft.com/office/drawing/2014/main" id="{36F8DB51-EF56-6945-94B8-FC41C9A658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4224774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 16">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8B149D7C-2392-0E4B-A0B8-4C013009C6CD}"/>
              </a:ext>
            </a:extLst>
          </p:cNvPr>
          <p:cNvSpPr>
            <a:spLocks noGrp="1"/>
          </p:cNvSpPr>
          <p:nvPr>
            <p:ph type="pic" sz="quarter" idx="10"/>
          </p:nvPr>
        </p:nvSpPr>
        <p:spPr>
          <a:xfrm>
            <a:off x="90616" y="2688"/>
            <a:ext cx="12101384" cy="6126650"/>
          </a:xfrm>
          <a:prstGeom prst="rect">
            <a:avLst/>
          </a:prstGeom>
          <a:solidFill>
            <a:schemeClr val="bg1">
              <a:lumMod val="85000"/>
            </a:schemeClr>
          </a:solidFill>
        </p:spPr>
        <p:txBody>
          <a:bodyPr/>
          <a:lstStyle/>
          <a:p>
            <a:endParaRPr lang="en-US" dirty="0"/>
          </a:p>
        </p:txBody>
      </p:sp>
      <p:sp>
        <p:nvSpPr>
          <p:cNvPr id="5" name="Rectangle 4">
            <a:extLst>
              <a:ext uri="{FF2B5EF4-FFF2-40B4-BE49-F238E27FC236}">
                <a16:creationId xmlns:a16="http://schemas.microsoft.com/office/drawing/2014/main" id="{54BAC939-FA06-2240-AE26-C0D1963B10F0}"/>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BF0391BC-271E-4A49-9B5D-B6D09C473D8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 Placeholder 2">
            <a:extLst>
              <a:ext uri="{FF2B5EF4-FFF2-40B4-BE49-F238E27FC236}">
                <a16:creationId xmlns:a16="http://schemas.microsoft.com/office/drawing/2014/main" id="{3485F26D-468B-7244-B6AF-2620B80671FE}"/>
              </a:ext>
            </a:extLst>
          </p:cNvPr>
          <p:cNvSpPr>
            <a:spLocks noGrp="1"/>
          </p:cNvSpPr>
          <p:nvPr>
            <p:ph type="body" sz="quarter" idx="11" hasCustomPrompt="1"/>
          </p:nvPr>
        </p:nvSpPr>
        <p:spPr>
          <a:xfrm>
            <a:off x="1003300" y="1863725"/>
            <a:ext cx="10172700" cy="1997075"/>
          </a:xfrm>
          <a:prstGeom prst="rect">
            <a:avLst/>
          </a:prstGeo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6800" b="1">
                <a:latin typeface="Arial" panose="020B0604020202020204" pitchFamily="34" charset="0"/>
                <a:cs typeface="Arial" panose="020B0604020202020204" pitchFamily="34" charset="0"/>
              </a:defRPr>
            </a:lvl1pPr>
            <a:lvl2pPr marL="457200" indent="0">
              <a:buNone/>
              <a:defRPr/>
            </a:lvl2pPr>
          </a:lstStyle>
          <a:p>
            <a:pPr lvl="0"/>
            <a:r>
              <a:rPr lang="en-US" dirty="0"/>
              <a:t>[Impact heading line 1]</a:t>
            </a:r>
            <a:br>
              <a:rPr lang="en-US" dirty="0"/>
            </a:br>
            <a:r>
              <a:rPr lang="en-US" dirty="0"/>
              <a:t>[Impact heading line 2]</a:t>
            </a:r>
          </a:p>
        </p:txBody>
      </p:sp>
      <p:sp>
        <p:nvSpPr>
          <p:cNvPr id="2" name="TextBox 1">
            <a:extLst>
              <a:ext uri="{FF2B5EF4-FFF2-40B4-BE49-F238E27FC236}">
                <a16:creationId xmlns:a16="http://schemas.microsoft.com/office/drawing/2014/main" id="{72E743E1-B91C-6F42-B16E-5D566C4D228A}"/>
              </a:ext>
            </a:extLst>
          </p:cNvPr>
          <p:cNvSpPr txBox="1"/>
          <p:nvPr userDrawn="1"/>
        </p:nvSpPr>
        <p:spPr>
          <a:xfrm>
            <a:off x="1482436" y="4167455"/>
            <a:ext cx="5430982" cy="584775"/>
          </a:xfrm>
          <a:prstGeom prst="rect">
            <a:avLst/>
          </a:prstGeom>
          <a:noFill/>
        </p:spPr>
        <p:txBody>
          <a:bodyPr wrap="square" rtlCol="0">
            <a:spAutoFit/>
          </a:bodyPr>
          <a:lstStyle/>
          <a:p>
            <a:pPr marL="0" marR="0" lvl="0" indent="0" algn="l" defTabSz="914400" rtl="0" eaLnBrk="1" fontAlgn="auto" latinLnBrk="0" hangingPunct="0">
              <a:lnSpc>
                <a:spcPct val="80000"/>
              </a:lnSpc>
              <a:spcBef>
                <a:spcPts val="0"/>
              </a:spcBef>
              <a:spcAft>
                <a:spcPts val="0"/>
              </a:spcAft>
              <a:buClrTx/>
              <a:buSzTx/>
              <a:buFontTx/>
              <a:buNone/>
              <a:tabLst/>
              <a:defRPr/>
            </a:pPr>
            <a:r>
              <a:rPr lang="en-US" dirty="0"/>
              <a:t>Use this design for one line statements]</a:t>
            </a:r>
          </a:p>
          <a:p>
            <a:endParaRPr lang="en-US" dirty="0"/>
          </a:p>
        </p:txBody>
      </p:sp>
      <p:pic>
        <p:nvPicPr>
          <p:cNvPr id="8" name="Picture 7">
            <a:extLst>
              <a:ext uri="{FF2B5EF4-FFF2-40B4-BE49-F238E27FC236}">
                <a16:creationId xmlns:a16="http://schemas.microsoft.com/office/drawing/2014/main" id="{740F2419-FE52-A74C-BB70-4D55BC2B7F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12076143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een Mary end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9FF9C4-5083-C44C-B2CE-0D67CE865EB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61325E8-CEA1-2544-AFF2-9AFE8147A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29756153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83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amp;E intro slide WHI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C6089A7-29F6-524A-9A81-A58B7A863197}"/>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 Placeholder 6">
            <a:extLst>
              <a:ext uri="{FF2B5EF4-FFF2-40B4-BE49-F238E27FC236}">
                <a16:creationId xmlns:a16="http://schemas.microsoft.com/office/drawing/2014/main" id="{82F72A36-5865-A242-BA0D-7A8E23B12E87}"/>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6" name="Text Placeholder 11">
            <a:extLst>
              <a:ext uri="{FF2B5EF4-FFF2-40B4-BE49-F238E27FC236}">
                <a16:creationId xmlns:a16="http://schemas.microsoft.com/office/drawing/2014/main" id="{6D25F0B2-07E5-644C-9476-02FFD0D9D7AE}"/>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pic>
        <p:nvPicPr>
          <p:cNvPr id="3" name="Picture 2">
            <a:extLst>
              <a:ext uri="{FF2B5EF4-FFF2-40B4-BE49-F238E27FC236}">
                <a16:creationId xmlns:a16="http://schemas.microsoft.com/office/drawing/2014/main" id="{8FA1FFA1-BC3D-2B4A-A5D3-659DE5868A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3"/>
            <a:ext cx="5836486" cy="1983150"/>
          </a:xfrm>
          <a:prstGeom prst="rect">
            <a:avLst/>
          </a:prstGeom>
        </p:spPr>
      </p:pic>
    </p:spTree>
    <p:extLst>
      <p:ext uri="{BB962C8B-B14F-4D97-AF65-F5344CB8AC3E}">
        <p14:creationId xmlns:p14="http://schemas.microsoft.com/office/powerpoint/2010/main" val="292837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p;E intro slide IMAGE BACKGROUND">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CB4ECF16-3250-9543-AA9A-7176F39552EB}"/>
              </a:ext>
            </a:extLst>
          </p:cNvPr>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US" dirty="0"/>
          </a:p>
        </p:txBody>
      </p:sp>
      <p:sp>
        <p:nvSpPr>
          <p:cNvPr id="7" name="Text Placeholder 6">
            <a:extLst>
              <a:ext uri="{FF2B5EF4-FFF2-40B4-BE49-F238E27FC236}">
                <a16:creationId xmlns:a16="http://schemas.microsoft.com/office/drawing/2014/main" id="{CF4EB5EB-64CF-1F49-9094-3005290CA6AF}"/>
              </a:ext>
            </a:extLst>
          </p:cNvPr>
          <p:cNvSpPr>
            <a:spLocks noGrp="1"/>
          </p:cNvSpPr>
          <p:nvPr>
            <p:ph type="body" sz="quarter" idx="11"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8" name="Text Placeholder 11">
            <a:extLst>
              <a:ext uri="{FF2B5EF4-FFF2-40B4-BE49-F238E27FC236}">
                <a16:creationId xmlns:a16="http://schemas.microsoft.com/office/drawing/2014/main" id="{D797B497-EC86-8343-B1A9-2F853A76A2C9}"/>
              </a:ext>
            </a:extLst>
          </p:cNvPr>
          <p:cNvSpPr>
            <a:spLocks noGrp="1"/>
          </p:cNvSpPr>
          <p:nvPr>
            <p:ph type="body" sz="quarter" idx="12"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pic>
        <p:nvPicPr>
          <p:cNvPr id="9" name="Picture 8">
            <a:extLst>
              <a:ext uri="{FF2B5EF4-FFF2-40B4-BE49-F238E27FC236}">
                <a16:creationId xmlns:a16="http://schemas.microsoft.com/office/drawing/2014/main" id="{4BAE798A-EAFE-6E4E-A733-FF55FF209E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3"/>
            <a:ext cx="5836486" cy="1983150"/>
          </a:xfrm>
          <a:prstGeom prst="rect">
            <a:avLst/>
          </a:prstGeom>
        </p:spPr>
      </p:pic>
    </p:spTree>
    <p:extLst>
      <p:ext uri="{BB962C8B-B14F-4D97-AF65-F5344CB8AC3E}">
        <p14:creationId xmlns:p14="http://schemas.microsoft.com/office/powerpoint/2010/main" val="1605747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1D9A1A-33F0-FA4F-A88F-406D51794B3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22F9246A-6EC8-2E40-A09E-609D17C754E8}"/>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Media Placeholder 7">
            <a:extLst>
              <a:ext uri="{FF2B5EF4-FFF2-40B4-BE49-F238E27FC236}">
                <a16:creationId xmlns:a16="http://schemas.microsoft.com/office/drawing/2014/main" id="{9092C02C-713E-AA46-889A-4E117D9A52B8}"/>
              </a:ext>
            </a:extLst>
          </p:cNvPr>
          <p:cNvSpPr>
            <a:spLocks noGrp="1"/>
          </p:cNvSpPr>
          <p:nvPr>
            <p:ph type="media" sz="quarter" idx="10"/>
          </p:nvPr>
        </p:nvSpPr>
        <p:spPr>
          <a:xfrm>
            <a:off x="1450975" y="1417638"/>
            <a:ext cx="9253538" cy="4365625"/>
          </a:xfrm>
          <a:prstGeom prst="rect">
            <a:avLst/>
          </a:prstGeom>
          <a:solidFill>
            <a:schemeClr val="bg1">
              <a:lumMod val="85000"/>
            </a:schemeClr>
          </a:solidFill>
        </p:spPr>
        <p:txBody>
          <a:bodyPr/>
          <a:lstStyle/>
          <a:p>
            <a:endParaRPr lang="en-US"/>
          </a:p>
        </p:txBody>
      </p:sp>
      <p:sp>
        <p:nvSpPr>
          <p:cNvPr id="7" name="Text Placeholder 6">
            <a:extLst>
              <a:ext uri="{FF2B5EF4-FFF2-40B4-BE49-F238E27FC236}">
                <a16:creationId xmlns:a16="http://schemas.microsoft.com/office/drawing/2014/main" id="{4AE7925A-78BE-334F-B7A3-BAC753AA68D9}"/>
              </a:ext>
            </a:extLst>
          </p:cNvPr>
          <p:cNvSpPr>
            <a:spLocks noGrp="1"/>
          </p:cNvSpPr>
          <p:nvPr>
            <p:ph type="body" sz="quarter" idx="11" hasCustomPrompt="1"/>
          </p:nvPr>
        </p:nvSpPr>
        <p:spPr>
          <a:xfrm>
            <a:off x="1450975" y="620713"/>
            <a:ext cx="7705725" cy="660400"/>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vl2pPr>
          </a:lstStyle>
          <a:p>
            <a:pPr lvl="0"/>
            <a:r>
              <a:rPr lang="en-US" dirty="0"/>
              <a:t>[Video title]</a:t>
            </a:r>
          </a:p>
        </p:txBody>
      </p:sp>
      <p:pic>
        <p:nvPicPr>
          <p:cNvPr id="10" name="Picture 9">
            <a:extLst>
              <a:ext uri="{FF2B5EF4-FFF2-40B4-BE49-F238E27FC236}">
                <a16:creationId xmlns:a16="http://schemas.microsoft.com/office/drawing/2014/main" id="{D668EBB1-4E11-D747-8F14-869D560D7A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26699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p;E 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55A4C8-06DD-FE45-9533-E7A8D0C4DAF9}"/>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 Placeholder 6">
            <a:extLst>
              <a:ext uri="{FF2B5EF4-FFF2-40B4-BE49-F238E27FC236}">
                <a16:creationId xmlns:a16="http://schemas.microsoft.com/office/drawing/2014/main" id="{B8C75FE2-AAD1-3B41-B2CD-ED7038F40117}"/>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[section divider title]</a:t>
            </a:r>
          </a:p>
        </p:txBody>
      </p:sp>
      <p:sp>
        <p:nvSpPr>
          <p:cNvPr id="7" name="Text Placeholder 11">
            <a:extLst>
              <a:ext uri="{FF2B5EF4-FFF2-40B4-BE49-F238E27FC236}">
                <a16:creationId xmlns:a16="http://schemas.microsoft.com/office/drawing/2014/main" id="{10D64C09-9C63-7A4E-AA38-367FB41DFA75}"/>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pic>
        <p:nvPicPr>
          <p:cNvPr id="8" name="Picture 7">
            <a:extLst>
              <a:ext uri="{FF2B5EF4-FFF2-40B4-BE49-F238E27FC236}">
                <a16:creationId xmlns:a16="http://schemas.microsoft.com/office/drawing/2014/main" id="{04EE028D-FEAA-5D43-B7BA-3F439A9699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3"/>
            <a:ext cx="5836486" cy="1983150"/>
          </a:xfrm>
          <a:prstGeom prst="rect">
            <a:avLst/>
          </a:prstGeom>
        </p:spPr>
      </p:pic>
    </p:spTree>
    <p:extLst>
      <p:ext uri="{BB962C8B-B14F-4D97-AF65-F5344CB8AC3E}">
        <p14:creationId xmlns:p14="http://schemas.microsoft.com/office/powerpoint/2010/main" val="263355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een Mary boilerplat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A8BAF1-938C-C242-9F6D-1EA02CAF0D68}"/>
              </a:ext>
            </a:extLst>
          </p:cNvPr>
          <p:cNvSpPr txBox="1"/>
          <p:nvPr userDrawn="1"/>
        </p:nvSpPr>
        <p:spPr>
          <a:xfrm>
            <a:off x="1404932" y="1902659"/>
            <a:ext cx="3081099" cy="43224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ct val="100000"/>
              </a:lnSpc>
            </a:pPr>
            <a:r>
              <a:rPr lang="en-GB" sz="2800" b="0" dirty="0">
                <a:solidFill>
                  <a:srgbClr val="17336F"/>
                </a:solidFill>
                <a:latin typeface="Arial" panose="020B0604020202020204" pitchFamily="34" charset="0"/>
                <a:cs typeface="Arial" panose="020B0604020202020204" pitchFamily="34" charset="0"/>
              </a:rPr>
              <a:t>At Queen Mary University of London, we believe that a diversity of ideas helps us achieve</a:t>
            </a:r>
            <a:br>
              <a:rPr lang="en-GB" sz="2800" b="0" dirty="0">
                <a:solidFill>
                  <a:srgbClr val="17336F"/>
                </a:solidFill>
                <a:latin typeface="Arial" panose="020B0604020202020204" pitchFamily="34" charset="0"/>
                <a:cs typeface="Arial" panose="020B0604020202020204" pitchFamily="34" charset="0"/>
              </a:rPr>
            </a:br>
            <a:r>
              <a:rPr lang="en-GB" sz="2800" b="0" dirty="0">
                <a:solidFill>
                  <a:srgbClr val="17336F"/>
                </a:solidFill>
                <a:latin typeface="Arial" panose="020B0604020202020204" pitchFamily="34" charset="0"/>
                <a:cs typeface="Arial" panose="020B0604020202020204" pitchFamily="34" charset="0"/>
              </a:rPr>
              <a:t>the previously unthinkable.</a:t>
            </a:r>
          </a:p>
          <a:p>
            <a:pPr>
              <a:lnSpc>
                <a:spcPct val="100000"/>
              </a:lnSpc>
            </a:pPr>
            <a:endParaRPr lang="en-GB" sz="2800" b="0" dirty="0">
              <a:solidFill>
                <a:srgbClr val="17336F"/>
              </a:solidFill>
              <a:latin typeface="Arial" panose="020B0604020202020204" pitchFamily="34" charset="0"/>
              <a:cs typeface="Arial" panose="020B0604020202020204" pitchFamily="34" charset="0"/>
            </a:endParaRPr>
          </a:p>
          <a:p>
            <a:pPr>
              <a:defRPr sz="3800">
                <a:solidFill>
                  <a:srgbClr val="1B2D7B"/>
                </a:solidFill>
                <a:latin typeface="Source Sans Pro"/>
                <a:ea typeface="Source Sans Pro"/>
                <a:cs typeface="Source Sans Pro"/>
                <a:sym typeface="Source Sans Pro"/>
              </a:defRPr>
            </a:pPr>
            <a:endParaRPr sz="2800" dirty="0">
              <a:solidFill>
                <a:srgbClr val="17336F"/>
              </a:solidFill>
            </a:endParaRPr>
          </a:p>
        </p:txBody>
      </p:sp>
      <p:sp>
        <p:nvSpPr>
          <p:cNvPr id="4" name="TextBox 3">
            <a:extLst>
              <a:ext uri="{FF2B5EF4-FFF2-40B4-BE49-F238E27FC236}">
                <a16:creationId xmlns:a16="http://schemas.microsoft.com/office/drawing/2014/main" id="{18769B15-A875-2848-97E2-291B77A11063}"/>
              </a:ext>
            </a:extLst>
          </p:cNvPr>
          <p:cNvSpPr txBox="1"/>
          <p:nvPr userDrawn="1"/>
        </p:nvSpPr>
        <p:spPr>
          <a:xfrm>
            <a:off x="4539819" y="1945644"/>
            <a:ext cx="6208863" cy="3477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Throughout our history, we’ve fostered social justice and improved lives through academic excellence. </a:t>
            </a:r>
            <a:br>
              <a:rPr lang="en-GB" sz="2000" b="0" dirty="0">
                <a:solidFill>
                  <a:schemeClr val="tx2">
                    <a:lumMod val="50000"/>
                  </a:schemeClr>
                </a:solidFill>
                <a:latin typeface="Arial" panose="020B0604020202020204" pitchFamily="34" charset="0"/>
                <a:cs typeface="Arial" panose="020B0604020202020204" pitchFamily="34" charset="0"/>
              </a:rPr>
            </a:br>
            <a:r>
              <a:rPr lang="en-GB" sz="2000" b="0" dirty="0">
                <a:solidFill>
                  <a:schemeClr val="tx2">
                    <a:lumMod val="50000"/>
                  </a:schemeClr>
                </a:solidFill>
                <a:latin typeface="Arial" panose="020B0604020202020204" pitchFamily="34" charset="0"/>
                <a:cs typeface="Arial" panose="020B0604020202020204" pitchFamily="34" charset="0"/>
              </a:rPr>
              <a:t>And we continue to live and breathe this spirit today, not because it’s simply ‘the right thing to do’ but for what it helps us achieve and the intellectual brilliance it delivers.</a:t>
            </a:r>
          </a:p>
          <a:p>
            <a:pPr>
              <a:lnSpc>
                <a:spcPct val="100000"/>
              </a:lnSpc>
            </a:pPr>
            <a:endParaRPr lang="en-GB" sz="2000" b="0" dirty="0">
              <a:solidFill>
                <a:schemeClr val="tx2">
                  <a:lumMod val="50000"/>
                </a:schemeClr>
              </a:solidFill>
              <a:latin typeface="Arial" panose="020B0604020202020204" pitchFamily="34" charset="0"/>
              <a:cs typeface="Arial" panose="020B0604020202020204" pitchFamily="34" charset="0"/>
            </a:endParaRPr>
          </a:p>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We continue to embrace diversity of thought and opinion in everything we do, in the belief that when views collide, disciplines interact, and perspectives intersect, truly original thought takes form.</a:t>
            </a:r>
          </a:p>
        </p:txBody>
      </p:sp>
      <p:sp>
        <p:nvSpPr>
          <p:cNvPr id="5" name="TextBox 1">
            <a:extLst>
              <a:ext uri="{FF2B5EF4-FFF2-40B4-BE49-F238E27FC236}">
                <a16:creationId xmlns:a16="http://schemas.microsoft.com/office/drawing/2014/main" id="{FF45F9F3-8A34-FB44-8904-ACDF769146F4}"/>
              </a:ext>
            </a:extLst>
          </p:cNvPr>
          <p:cNvSpPr txBox="1"/>
          <p:nvPr userDrawn="1"/>
        </p:nvSpPr>
        <p:spPr>
          <a:xfrm>
            <a:off x="1379798" y="586836"/>
            <a:ext cx="9359380" cy="5668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3800">
                <a:solidFill>
                  <a:srgbClr val="1B2D7B"/>
                </a:solidFill>
                <a:latin typeface="Source Sans Pro"/>
                <a:ea typeface="Source Sans Pro"/>
                <a:cs typeface="Source Sans Pro"/>
                <a:sym typeface="Source Sans Pro"/>
              </a:defRPr>
            </a:pPr>
            <a:r>
              <a:rPr lang="en-GB" dirty="0">
                <a:solidFill>
                  <a:schemeClr val="tx1"/>
                </a:solidFill>
                <a:latin typeface="Arial" panose="020B0604020202020204" pitchFamily="34" charset="0"/>
                <a:cs typeface="Arial" panose="020B0604020202020204" pitchFamily="34" charset="0"/>
              </a:rPr>
              <a:t>Introduction to Queen Mary</a:t>
            </a:r>
            <a:endParaRPr dirty="0">
              <a:solidFill>
                <a:schemeClr val="tx1"/>
              </a:solidFill>
            </a:endParaRPr>
          </a:p>
        </p:txBody>
      </p:sp>
      <p:sp>
        <p:nvSpPr>
          <p:cNvPr id="6" name="Rectangle 5">
            <a:extLst>
              <a:ext uri="{FF2B5EF4-FFF2-40B4-BE49-F238E27FC236}">
                <a16:creationId xmlns:a16="http://schemas.microsoft.com/office/drawing/2014/main" id="{4B34D2B8-D143-D84B-A8C5-B0260E0EB3D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C539D8BF-1D27-234B-BA4C-29F5AAACFEE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42FC1609-092C-7241-A871-42B8A026C14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250925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8A977601-6E1A-2E45-9C35-04711A5B9D79}"/>
              </a:ext>
            </a:extLst>
          </p:cNvPr>
          <p:cNvSpPr txBox="1"/>
          <p:nvPr userDrawn="1"/>
        </p:nvSpPr>
        <p:spPr>
          <a:xfrm>
            <a:off x="1379798" y="586836"/>
            <a:ext cx="9359380" cy="5668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3800">
                <a:solidFill>
                  <a:srgbClr val="1B2D7B"/>
                </a:solidFill>
                <a:latin typeface="Source Sans Pro"/>
                <a:ea typeface="Source Sans Pro"/>
                <a:cs typeface="Source Sans Pro"/>
                <a:sym typeface="Source Sans Pro"/>
              </a:defRPr>
            </a:pPr>
            <a:r>
              <a:rPr lang="en-GB" dirty="0">
                <a:solidFill>
                  <a:schemeClr val="tx1"/>
                </a:solidFill>
                <a:latin typeface="Arial" panose="020B0604020202020204" pitchFamily="34" charset="0"/>
                <a:cs typeface="Arial" panose="020B0604020202020204" pitchFamily="34" charset="0"/>
              </a:rPr>
              <a:t>[Heading text]</a:t>
            </a:r>
            <a:endParaRPr dirty="0">
              <a:solidFill>
                <a:schemeClr val="tx1"/>
              </a:solidFill>
            </a:endParaRPr>
          </a:p>
        </p:txBody>
      </p:sp>
      <p:sp>
        <p:nvSpPr>
          <p:cNvPr id="5" name="Rectangle 4">
            <a:extLst>
              <a:ext uri="{FF2B5EF4-FFF2-40B4-BE49-F238E27FC236}">
                <a16:creationId xmlns:a16="http://schemas.microsoft.com/office/drawing/2014/main" id="{883EF08B-14D8-FD4C-B3E4-529F0935B56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57600A9A-8E51-5A44-9765-DA36CD09809E}"/>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11">
            <a:extLst>
              <a:ext uri="{FF2B5EF4-FFF2-40B4-BE49-F238E27FC236}">
                <a16:creationId xmlns:a16="http://schemas.microsoft.com/office/drawing/2014/main" id="{D16E6E3B-6328-4A45-B44C-CE4356FE4C72}"/>
              </a:ext>
            </a:extLst>
          </p:cNvPr>
          <p:cNvSpPr>
            <a:spLocks noGrp="1"/>
          </p:cNvSpPr>
          <p:nvPr>
            <p:ph type="body" sz="quarter" idx="12" hasCustomPrompt="1"/>
          </p:nvPr>
        </p:nvSpPr>
        <p:spPr>
          <a:xfrm>
            <a:off x="1336675" y="1943100"/>
            <a:ext cx="9367838" cy="3517174"/>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[add body or bullet text here]</a:t>
            </a:r>
          </a:p>
        </p:txBody>
      </p:sp>
      <p:pic>
        <p:nvPicPr>
          <p:cNvPr id="9" name="Picture 8">
            <a:extLst>
              <a:ext uri="{FF2B5EF4-FFF2-40B4-BE49-F238E27FC236}">
                <a16:creationId xmlns:a16="http://schemas.microsoft.com/office/drawing/2014/main" id="{D57D16DC-D617-6F44-AF5D-4A85F63693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380561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581C02-7D6E-E646-8EB8-746BD0509DE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Picture Placeholder 9">
            <a:extLst>
              <a:ext uri="{FF2B5EF4-FFF2-40B4-BE49-F238E27FC236}">
                <a16:creationId xmlns:a16="http://schemas.microsoft.com/office/drawing/2014/main" id="{13D6E0C0-DE43-624D-9873-0953E5462B7F}"/>
              </a:ext>
            </a:extLst>
          </p:cNvPr>
          <p:cNvSpPr>
            <a:spLocks noGrp="1"/>
          </p:cNvSpPr>
          <p:nvPr>
            <p:ph type="pic" sz="quarter" idx="10"/>
          </p:nvPr>
        </p:nvSpPr>
        <p:spPr>
          <a:xfrm>
            <a:off x="6132513" y="620712"/>
            <a:ext cx="5472112"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7796710C-BEDC-8743-98D8-0AE64833C53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6">
            <a:extLst>
              <a:ext uri="{FF2B5EF4-FFF2-40B4-BE49-F238E27FC236}">
                <a16:creationId xmlns:a16="http://schemas.microsoft.com/office/drawing/2014/main" id="{49B5274B-F1E3-464D-869F-C83399524533}"/>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5389A5E1-7687-8E4C-B87F-5B0FB1B9EA91}"/>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4" name="Text Placeholder 13">
            <a:extLst>
              <a:ext uri="{FF2B5EF4-FFF2-40B4-BE49-F238E27FC236}">
                <a16:creationId xmlns:a16="http://schemas.microsoft.com/office/drawing/2014/main" id="{8E79C618-AEDD-1246-A088-10560B0DF68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pic>
        <p:nvPicPr>
          <p:cNvPr id="13" name="Picture 12">
            <a:extLst>
              <a:ext uri="{FF2B5EF4-FFF2-40B4-BE49-F238E27FC236}">
                <a16:creationId xmlns:a16="http://schemas.microsoft.com/office/drawing/2014/main" id="{AF27219D-2F81-964C-B8E5-4A1A7D04DB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865" y="6193004"/>
            <a:ext cx="1790515" cy="608390"/>
          </a:xfrm>
          <a:prstGeom prst="rect">
            <a:avLst/>
          </a:prstGeom>
        </p:spPr>
      </p:pic>
    </p:spTree>
    <p:extLst>
      <p:ext uri="{BB962C8B-B14F-4D97-AF65-F5344CB8AC3E}">
        <p14:creationId xmlns:p14="http://schemas.microsoft.com/office/powerpoint/2010/main" val="1010970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731122"/>
      </p:ext>
    </p:extLst>
  </p:cSld>
  <p:clrMap bg1="lt1" tx1="dk1" bg2="lt2" tx2="dk2" accent1="accent1" accent2="accent2" accent3="accent3" accent4="accent4" accent5="accent5" accent6="accent6" hlink="hlink" folHlink="folHlink"/>
  <p:sldLayoutIdLst>
    <p:sldLayoutId id="2147483667" r:id="rId1"/>
    <p:sldLayoutId id="2147483676" r:id="rId2"/>
    <p:sldLayoutId id="2147483677" r:id="rId3"/>
    <p:sldLayoutId id="2147483679" r:id="rId4"/>
    <p:sldLayoutId id="2147483680" r:id="rId5"/>
    <p:sldLayoutId id="2147483684" r:id="rId6"/>
    <p:sldLayoutId id="2147483685" r:id="rId7"/>
    <p:sldLayoutId id="2147483708" r:id="rId8"/>
    <p:sldLayoutId id="2147483687" r:id="rId9"/>
    <p:sldLayoutId id="2147483701" r:id="rId10"/>
    <p:sldLayoutId id="2147483688" r:id="rId11"/>
    <p:sldLayoutId id="2147483702" r:id="rId12"/>
    <p:sldLayoutId id="2147483689" r:id="rId13"/>
    <p:sldLayoutId id="2147483703" r:id="rId14"/>
    <p:sldLayoutId id="2147483699" r:id="rId15"/>
    <p:sldLayoutId id="2147483704" r:id="rId16"/>
    <p:sldLayoutId id="2147483690" r:id="rId17"/>
    <p:sldLayoutId id="2147483705" r:id="rId18"/>
    <p:sldLayoutId id="2147483692" r:id="rId19"/>
    <p:sldLayoutId id="2147483706" r:id="rId20"/>
    <p:sldLayoutId id="2147483693" r:id="rId21"/>
    <p:sldLayoutId id="2147483707" r:id="rId22"/>
    <p:sldLayoutId id="2147483694" r:id="rId23"/>
    <p:sldLayoutId id="2147483695" r:id="rId24"/>
    <p:sldLayoutId id="2147483696" r:id="rId25"/>
    <p:sldLayoutId id="2147483698" r:id="rId2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914">
          <p15:clr>
            <a:srgbClr val="F26B43"/>
          </p15:clr>
        </p15:guide>
        <p15:guide id="3" pos="6743">
          <p15:clr>
            <a:srgbClr val="F26B43"/>
          </p15:clr>
        </p15:guide>
        <p15:guide id="4" pos="393">
          <p15:clr>
            <a:srgbClr val="F26B43"/>
          </p15:clr>
        </p15:guide>
        <p15:guide id="5" pos="7310">
          <p15:clr>
            <a:srgbClr val="F26B43"/>
          </p15:clr>
        </p15:guide>
        <p15:guide id="6" pos="1844">
          <p15:clr>
            <a:srgbClr val="F26B43"/>
          </p15:clr>
        </p15:guide>
        <p15:guide id="7" pos="1890">
          <p15:clr>
            <a:srgbClr val="F26B43"/>
          </p15:clr>
        </p15:guide>
        <p15:guide id="8" pos="2842">
          <p15:clr>
            <a:srgbClr val="F26B43"/>
          </p15:clr>
        </p15:guide>
        <p15:guide id="9" pos="2887">
          <p15:clr>
            <a:srgbClr val="F26B43"/>
          </p15:clr>
        </p15:guide>
        <p15:guide id="10" pos="3817">
          <p15:clr>
            <a:srgbClr val="F26B43"/>
          </p15:clr>
        </p15:guide>
        <p15:guide id="11" pos="3863">
          <p15:clr>
            <a:srgbClr val="F26B43"/>
          </p15:clr>
        </p15:guide>
        <p15:guide id="12" pos="4793">
          <p15:clr>
            <a:srgbClr val="F26B43"/>
          </p15:clr>
        </p15:guide>
        <p15:guide id="13" pos="4838">
          <p15:clr>
            <a:srgbClr val="F26B43"/>
          </p15:clr>
        </p15:guide>
        <p15:guide id="14" pos="5768">
          <p15:clr>
            <a:srgbClr val="F26B43"/>
          </p15:clr>
        </p15:guide>
        <p15:guide id="15" pos="5813">
          <p15:clr>
            <a:srgbClr val="F26B43"/>
          </p15:clr>
        </p15:guide>
        <p15:guide id="16" orient="horz" pos="3929">
          <p15:clr>
            <a:srgbClr val="F26B43"/>
          </p15:clr>
        </p15:guide>
        <p15:guide id="17" orient="horz" pos="3090">
          <p15:clr>
            <a:srgbClr val="F26B43"/>
          </p15:clr>
        </p15:guide>
        <p15:guide id="18" orient="horz" pos="3045">
          <p15:clr>
            <a:srgbClr val="F26B43"/>
          </p15:clr>
        </p15:guide>
        <p15:guide id="19" orient="horz" pos="164">
          <p15:clr>
            <a:srgbClr val="F26B43"/>
          </p15:clr>
        </p15:guide>
        <p15:guide id="20" orient="horz" pos="1230">
          <p15:clr>
            <a:srgbClr val="F26B43"/>
          </p15:clr>
        </p15:guide>
        <p15:guide id="21" orient="horz" pos="1275">
          <p15:clr>
            <a:srgbClr val="F26B43"/>
          </p15:clr>
        </p15:guide>
        <p15:guide id="22" orient="horz" pos="2137">
          <p15:clr>
            <a:srgbClr val="F26B43"/>
          </p15:clr>
        </p15:guide>
        <p15:guide id="23" orient="horz" pos="218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 Placeholder 10"/>
          <p:cNvSpPr>
            <a:spLocks noGrp="1"/>
          </p:cNvSpPr>
          <p:nvPr>
            <p:ph type="body" sz="quarter" idx="10"/>
          </p:nvPr>
        </p:nvSpPr>
        <p:spPr>
          <a:xfrm>
            <a:off x="1323975" y="3338513"/>
            <a:ext cx="9808845" cy="1741487"/>
          </a:xfrm>
        </p:spPr>
        <p:txBody>
          <a:bodyPr/>
          <a:lstStyle/>
          <a:p>
            <a:r>
              <a:rPr lang="en-GB" sz="5200" dirty="0"/>
              <a:t>Subjective Quality Assessment of Cloud Gaming </a:t>
            </a:r>
          </a:p>
        </p:txBody>
      </p:sp>
      <p:sp>
        <p:nvSpPr>
          <p:cNvPr id="13" name="Text Placeholder 12"/>
          <p:cNvSpPr>
            <a:spLocks noGrp="1"/>
          </p:cNvSpPr>
          <p:nvPr>
            <p:ph type="body" sz="quarter" idx="11"/>
          </p:nvPr>
        </p:nvSpPr>
        <p:spPr>
          <a:xfrm>
            <a:off x="1138359" y="5106670"/>
            <a:ext cx="9097645" cy="850900"/>
          </a:xfrm>
        </p:spPr>
        <p:txBody>
          <a:bodyPr/>
          <a:lstStyle/>
          <a:p>
            <a:r>
              <a:rPr lang="en-GB" dirty="0"/>
              <a:t>Abdul Wahab and Dr John Schormans</a:t>
            </a:r>
          </a:p>
          <a:p>
            <a:r>
              <a:rPr lang="en-GB" dirty="0"/>
              <a:t>School of Electronic Engineering and Computer Science</a:t>
            </a:r>
          </a:p>
          <a:p>
            <a:endParaRPr lang="en-GB" dirty="0"/>
          </a:p>
        </p:txBody>
      </p:sp>
    </p:spTree>
    <p:extLst>
      <p:ext uri="{BB962C8B-B14F-4D97-AF65-F5344CB8AC3E}">
        <p14:creationId xmlns:p14="http://schemas.microsoft.com/office/powerpoint/2010/main" val="1675291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B242A118-85CD-4905-8540-99CAFC311AAD}"/>
              </a:ext>
            </a:extLst>
          </p:cNvPr>
          <p:cNvSpPr txBox="1">
            <a:spLocks/>
          </p:cNvSpPr>
          <p:nvPr/>
        </p:nvSpPr>
        <p:spPr>
          <a:xfrm>
            <a:off x="1223902" y="420913"/>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Results: Delay only scenarios</a:t>
            </a:r>
          </a:p>
        </p:txBody>
      </p:sp>
      <p:sp>
        <p:nvSpPr>
          <p:cNvPr id="7" name="TextBox 6">
            <a:extLst>
              <a:ext uri="{FF2B5EF4-FFF2-40B4-BE49-F238E27FC236}">
                <a16:creationId xmlns:a16="http://schemas.microsoft.com/office/drawing/2014/main" id="{5FADAC5B-F681-447B-A013-DEC207276527}"/>
              </a:ext>
            </a:extLst>
          </p:cNvPr>
          <p:cNvSpPr txBox="1"/>
          <p:nvPr/>
        </p:nvSpPr>
        <p:spPr>
          <a:xfrm>
            <a:off x="796412" y="1601574"/>
            <a:ext cx="10854814" cy="890115"/>
          </a:xfrm>
          <a:prstGeom prst="rect">
            <a:avLst/>
          </a:prstGeom>
          <a:noFill/>
        </p:spPr>
        <p:txBody>
          <a:bodyPr wrap="square" rtlCol="0">
            <a:spAutoFit/>
          </a:bodyPr>
          <a:lstStyle/>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Game with high content complexity and pace gets affected more by increasing delay. </a:t>
            </a:r>
          </a:p>
        </p:txBody>
      </p:sp>
      <p:pic>
        <p:nvPicPr>
          <p:cNvPr id="9" name="Picture 8" descr="Chart, bar chart&#10;&#10;Description automatically generated">
            <a:extLst>
              <a:ext uri="{FF2B5EF4-FFF2-40B4-BE49-F238E27FC236}">
                <a16:creationId xmlns:a16="http://schemas.microsoft.com/office/drawing/2014/main" id="{91F33332-4D95-4509-869D-06CA9BC91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770" y="2556755"/>
            <a:ext cx="11432459" cy="3227260"/>
          </a:xfrm>
          <a:prstGeom prst="rect">
            <a:avLst/>
          </a:prstGeom>
        </p:spPr>
      </p:pic>
    </p:spTree>
    <p:extLst>
      <p:ext uri="{BB962C8B-B14F-4D97-AF65-F5344CB8AC3E}">
        <p14:creationId xmlns:p14="http://schemas.microsoft.com/office/powerpoint/2010/main" val="4258492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B242A118-85CD-4905-8540-99CAFC311AAD}"/>
              </a:ext>
            </a:extLst>
          </p:cNvPr>
          <p:cNvSpPr txBox="1">
            <a:spLocks/>
          </p:cNvSpPr>
          <p:nvPr/>
        </p:nvSpPr>
        <p:spPr>
          <a:xfrm>
            <a:off x="1223902" y="456641"/>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Results: PLR only scenarios</a:t>
            </a:r>
          </a:p>
        </p:txBody>
      </p:sp>
      <p:sp>
        <p:nvSpPr>
          <p:cNvPr id="7" name="TextBox 6">
            <a:extLst>
              <a:ext uri="{FF2B5EF4-FFF2-40B4-BE49-F238E27FC236}">
                <a16:creationId xmlns:a16="http://schemas.microsoft.com/office/drawing/2014/main" id="{5FADAC5B-F681-447B-A013-DEC207276527}"/>
              </a:ext>
            </a:extLst>
          </p:cNvPr>
          <p:cNvSpPr txBox="1"/>
          <p:nvPr/>
        </p:nvSpPr>
        <p:spPr>
          <a:xfrm>
            <a:off x="796412" y="1536442"/>
            <a:ext cx="10854814" cy="880241"/>
          </a:xfrm>
          <a:prstGeom prst="rect">
            <a:avLst/>
          </a:prstGeom>
          <a:noFill/>
        </p:spPr>
        <p:txBody>
          <a:bodyPr wrap="square" rtlCol="0">
            <a:spAutoFit/>
          </a:bodyPr>
          <a:lstStyle/>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Game with high content complexity and pace gets affected more for increasing PLR.</a:t>
            </a:r>
          </a:p>
        </p:txBody>
      </p:sp>
      <p:pic>
        <p:nvPicPr>
          <p:cNvPr id="3" name="Picture 2" descr="Chart, bar chart&#10;&#10;Description automatically generated">
            <a:extLst>
              <a:ext uri="{FF2B5EF4-FFF2-40B4-BE49-F238E27FC236}">
                <a16:creationId xmlns:a16="http://schemas.microsoft.com/office/drawing/2014/main" id="{6E82824F-E654-40D9-9402-0CC8FE95CC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810" y="2618597"/>
            <a:ext cx="11092017" cy="3403625"/>
          </a:xfrm>
          <a:prstGeom prst="rect">
            <a:avLst/>
          </a:prstGeom>
        </p:spPr>
      </p:pic>
    </p:spTree>
    <p:extLst>
      <p:ext uri="{BB962C8B-B14F-4D97-AF65-F5344CB8AC3E}">
        <p14:creationId xmlns:p14="http://schemas.microsoft.com/office/powerpoint/2010/main" val="2848432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6B43E461-CF9A-4F11-8936-0C94CDBA3CA6}"/>
              </a:ext>
            </a:extLst>
          </p:cNvPr>
          <p:cNvSpPr txBox="1">
            <a:spLocks/>
          </p:cNvSpPr>
          <p:nvPr/>
        </p:nvSpPr>
        <p:spPr>
          <a:xfrm>
            <a:off x="1223902" y="456641"/>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Results: Mixed scenarios</a:t>
            </a:r>
          </a:p>
        </p:txBody>
      </p:sp>
      <p:sp>
        <p:nvSpPr>
          <p:cNvPr id="7" name="TextBox 6">
            <a:extLst>
              <a:ext uri="{FF2B5EF4-FFF2-40B4-BE49-F238E27FC236}">
                <a16:creationId xmlns:a16="http://schemas.microsoft.com/office/drawing/2014/main" id="{C55ACB53-C8A2-403A-BDE8-608F113F9598}"/>
              </a:ext>
            </a:extLst>
          </p:cNvPr>
          <p:cNvSpPr txBox="1"/>
          <p:nvPr/>
        </p:nvSpPr>
        <p:spPr>
          <a:xfrm>
            <a:off x="796412" y="1581578"/>
            <a:ext cx="3790336" cy="4819781"/>
          </a:xfrm>
          <a:prstGeom prst="rect">
            <a:avLst/>
          </a:prstGeom>
          <a:noFill/>
        </p:spPr>
        <p:txBody>
          <a:bodyPr wrap="square" rtlCol="0">
            <a:spAutoFit/>
          </a:bodyPr>
          <a:lstStyle/>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Good-2-better (%G2B) &gt; 4 MOS</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Poor-2-Worse (%P2W) &lt; 3 MOS</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So far video and game quality are closely related but different.</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D2696ADA-83D3-4102-912D-02D29A34C5EB}"/>
              </a:ext>
            </a:extLst>
          </p:cNvPr>
          <p:cNvPicPr>
            <a:picLocks noChangeAspect="1"/>
          </p:cNvPicPr>
          <p:nvPr/>
        </p:nvPicPr>
        <p:blipFill>
          <a:blip r:embed="rId2"/>
          <a:stretch>
            <a:fillRect/>
          </a:stretch>
        </p:blipFill>
        <p:spPr>
          <a:xfrm>
            <a:off x="4813813" y="1334528"/>
            <a:ext cx="6581775" cy="3762375"/>
          </a:xfrm>
          <a:prstGeom prst="rect">
            <a:avLst/>
          </a:prstGeom>
        </p:spPr>
      </p:pic>
      <p:sp>
        <p:nvSpPr>
          <p:cNvPr id="10" name="TextBox 9">
            <a:extLst>
              <a:ext uri="{FF2B5EF4-FFF2-40B4-BE49-F238E27FC236}">
                <a16:creationId xmlns:a16="http://schemas.microsoft.com/office/drawing/2014/main" id="{2BD70351-0610-4082-9205-4AD536962331}"/>
              </a:ext>
            </a:extLst>
          </p:cNvPr>
          <p:cNvSpPr txBox="1"/>
          <p:nvPr/>
        </p:nvSpPr>
        <p:spPr>
          <a:xfrm>
            <a:off x="5029200" y="5096903"/>
            <a:ext cx="6194323" cy="344710"/>
          </a:xfrm>
          <a:prstGeom prst="rect">
            <a:avLst/>
          </a:prstGeom>
          <a:noFill/>
        </p:spPr>
        <p:txBody>
          <a:bodyPr wrap="square" rtlCol="0">
            <a:spAutoFit/>
          </a:bodyPr>
          <a:lstStyle/>
          <a:p>
            <a:pPr algn="ctr"/>
            <a:r>
              <a:rPr lang="en-GB" b="0" i="1" dirty="0">
                <a:solidFill>
                  <a:schemeClr val="tx1"/>
                </a:solidFill>
              </a:rPr>
              <a:t>Table: %G2B and %P2W of QoE dimensions for </a:t>
            </a:r>
            <a:r>
              <a:rPr lang="en-GB" b="0" i="1" dirty="0" err="1">
                <a:solidFill>
                  <a:schemeClr val="tx1"/>
                </a:solidFill>
              </a:rPr>
              <a:t>GuTs</a:t>
            </a:r>
            <a:endParaRPr lang="en-GB" b="0" i="1" dirty="0">
              <a:solidFill>
                <a:schemeClr val="tx1"/>
              </a:solidFill>
            </a:endParaRPr>
          </a:p>
        </p:txBody>
      </p:sp>
    </p:spTree>
    <p:extLst>
      <p:ext uri="{BB962C8B-B14F-4D97-AF65-F5344CB8AC3E}">
        <p14:creationId xmlns:p14="http://schemas.microsoft.com/office/powerpoint/2010/main" val="1474582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CF263E54-7BAD-4886-9CFA-2C2B0032A38B}"/>
              </a:ext>
            </a:extLst>
          </p:cNvPr>
          <p:cNvSpPr txBox="1">
            <a:spLocks/>
          </p:cNvSpPr>
          <p:nvPr/>
        </p:nvSpPr>
        <p:spPr>
          <a:xfrm>
            <a:off x="1223902" y="456641"/>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Video and Game Quality: Same or Different?</a:t>
            </a:r>
          </a:p>
        </p:txBody>
      </p:sp>
      <p:sp>
        <p:nvSpPr>
          <p:cNvPr id="7" name="TextBox 6">
            <a:extLst>
              <a:ext uri="{FF2B5EF4-FFF2-40B4-BE49-F238E27FC236}">
                <a16:creationId xmlns:a16="http://schemas.microsoft.com/office/drawing/2014/main" id="{8167D8BD-43DC-43E2-859C-3C5A658D7775}"/>
              </a:ext>
            </a:extLst>
          </p:cNvPr>
          <p:cNvSpPr txBox="1"/>
          <p:nvPr/>
        </p:nvSpPr>
        <p:spPr>
          <a:xfrm>
            <a:off x="796412" y="1865471"/>
            <a:ext cx="3790336" cy="890115"/>
          </a:xfrm>
          <a:prstGeom prst="rect">
            <a:avLst/>
          </a:prstGeom>
          <a:noFill/>
        </p:spPr>
        <p:txBody>
          <a:bodyPr wrap="square" rtlCol="0">
            <a:spAutoFit/>
          </a:bodyPr>
          <a:lstStyle/>
          <a:p>
            <a:pPr marL="342900" indent="-342900" algn="just">
              <a:buFont typeface="Arial" panose="020B0604020202020204" pitchFamily="34" charset="0"/>
              <a:buChar char="•"/>
            </a:pPr>
            <a:endParaRPr lang="en-GB" sz="3200" dirty="0">
              <a:solidFill>
                <a:schemeClr val="tx1"/>
              </a:solidFill>
            </a:endParaRPr>
          </a:p>
          <a:p>
            <a:pPr marL="342900" indent="-342900" algn="just">
              <a:buFont typeface="Arial" panose="020B0604020202020204" pitchFamily="34" charset="0"/>
              <a:buChar char="•"/>
            </a:pPr>
            <a:endParaRPr lang="en-GB" sz="3200" dirty="0">
              <a:solidFill>
                <a:schemeClr val="tx1"/>
              </a:solidFill>
            </a:endParaRPr>
          </a:p>
        </p:txBody>
      </p:sp>
      <p:sp>
        <p:nvSpPr>
          <p:cNvPr id="8" name="TextBox 7">
            <a:extLst>
              <a:ext uri="{FF2B5EF4-FFF2-40B4-BE49-F238E27FC236}">
                <a16:creationId xmlns:a16="http://schemas.microsoft.com/office/drawing/2014/main" id="{32A93F0F-311D-4F64-94DF-95968F964428}"/>
              </a:ext>
            </a:extLst>
          </p:cNvPr>
          <p:cNvSpPr txBox="1"/>
          <p:nvPr/>
        </p:nvSpPr>
        <p:spPr>
          <a:xfrm>
            <a:off x="796412" y="1902142"/>
            <a:ext cx="10854814" cy="4425827"/>
          </a:xfrm>
          <a:prstGeom prst="rect">
            <a:avLst/>
          </a:prstGeom>
          <a:noFill/>
        </p:spPr>
        <p:txBody>
          <a:bodyPr wrap="square" rtlCol="0">
            <a:spAutoFit/>
          </a:bodyPr>
          <a:lstStyle/>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Using MOS alone: they show differences.</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Shortcoming of MOS.</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Distribution analysis using Wilcoxon Sign Rank (WSR) Test</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91% times the difference between Video and Game quality are not significant.</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3147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89711DD1-7B52-451D-8DAE-DF9E8FB5874F}"/>
              </a:ext>
            </a:extLst>
          </p:cNvPr>
          <p:cNvSpPr txBox="1">
            <a:spLocks/>
          </p:cNvSpPr>
          <p:nvPr/>
        </p:nvSpPr>
        <p:spPr>
          <a:xfrm>
            <a:off x="1223902" y="456641"/>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Video and Game Quality: Same or Different?</a:t>
            </a:r>
          </a:p>
        </p:txBody>
      </p:sp>
      <p:pic>
        <p:nvPicPr>
          <p:cNvPr id="8" name="Picture 7" descr="Chart&#10;&#10;Description automatically generated">
            <a:extLst>
              <a:ext uri="{FF2B5EF4-FFF2-40B4-BE49-F238E27FC236}">
                <a16:creationId xmlns:a16="http://schemas.microsoft.com/office/drawing/2014/main" id="{A481DAF8-6258-4702-B78C-FB0EA9E35B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4273" y="1962067"/>
            <a:ext cx="5075532" cy="4018130"/>
          </a:xfrm>
          <a:prstGeom prst="rect">
            <a:avLst/>
          </a:prstGeom>
        </p:spPr>
      </p:pic>
      <p:sp>
        <p:nvSpPr>
          <p:cNvPr id="9" name="TextBox 8">
            <a:extLst>
              <a:ext uri="{FF2B5EF4-FFF2-40B4-BE49-F238E27FC236}">
                <a16:creationId xmlns:a16="http://schemas.microsoft.com/office/drawing/2014/main" id="{42C8ABED-05F0-44CF-8EB4-FFDC1E6679EC}"/>
              </a:ext>
            </a:extLst>
          </p:cNvPr>
          <p:cNvSpPr txBox="1"/>
          <p:nvPr/>
        </p:nvSpPr>
        <p:spPr>
          <a:xfrm>
            <a:off x="8451870" y="2886540"/>
            <a:ext cx="3293806" cy="2169184"/>
          </a:xfrm>
          <a:prstGeom prst="rect">
            <a:avLst/>
          </a:prstGeom>
          <a:solidFill>
            <a:srgbClr val="FFFF00"/>
          </a:solidFill>
        </p:spPr>
        <p:txBody>
          <a:bodyPr wrap="square" rtlCol="0">
            <a:spAutoFit/>
          </a:bodyPr>
          <a:lstStyle/>
          <a:p>
            <a:r>
              <a:rPr lang="en-GB" sz="2800" b="0" dirty="0">
                <a:solidFill>
                  <a:srgbClr val="000000"/>
                </a:solidFill>
                <a:latin typeface="+mn-lt"/>
              </a:rPr>
              <a:t>Results of WSR test</a:t>
            </a:r>
          </a:p>
          <a:p>
            <a:endParaRPr lang="en-GB" sz="2800" b="0" dirty="0">
              <a:solidFill>
                <a:srgbClr val="000000"/>
              </a:solidFill>
              <a:latin typeface="+mn-lt"/>
            </a:endParaRPr>
          </a:p>
          <a:p>
            <a:r>
              <a:rPr lang="en-GB" sz="2800" b="0" dirty="0">
                <a:solidFill>
                  <a:srgbClr val="FF0000"/>
                </a:solidFill>
                <a:latin typeface="+mn-lt"/>
              </a:rPr>
              <a:t>Red: Not significantly different.</a:t>
            </a:r>
          </a:p>
          <a:p>
            <a:r>
              <a:rPr lang="en-GB" sz="2800" b="0" dirty="0">
                <a:solidFill>
                  <a:srgbClr val="00B050"/>
                </a:solidFill>
                <a:latin typeface="+mn-lt"/>
              </a:rPr>
              <a:t>Green:</a:t>
            </a:r>
            <a:r>
              <a:rPr lang="en-GB" sz="2800" b="0" dirty="0">
                <a:solidFill>
                  <a:srgbClr val="FF0000"/>
                </a:solidFill>
                <a:latin typeface="+mn-lt"/>
              </a:rPr>
              <a:t>  </a:t>
            </a:r>
            <a:r>
              <a:rPr lang="en-GB" sz="2800" b="0" dirty="0">
                <a:solidFill>
                  <a:srgbClr val="00B050"/>
                </a:solidFill>
                <a:latin typeface="+mn-lt"/>
              </a:rPr>
              <a:t>Significantly different</a:t>
            </a:r>
          </a:p>
        </p:txBody>
      </p:sp>
    </p:spTree>
    <p:extLst>
      <p:ext uri="{BB962C8B-B14F-4D97-AF65-F5344CB8AC3E}">
        <p14:creationId xmlns:p14="http://schemas.microsoft.com/office/powerpoint/2010/main" val="2172107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BC980947-2D17-44EC-84C0-BE33A407BDD0}"/>
              </a:ext>
            </a:extLst>
          </p:cNvPr>
          <p:cNvSpPr txBox="1">
            <a:spLocks/>
          </p:cNvSpPr>
          <p:nvPr/>
        </p:nvSpPr>
        <p:spPr>
          <a:xfrm>
            <a:off x="1223902" y="456641"/>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Conclusion</a:t>
            </a:r>
            <a:endParaRPr lang="en-GB" sz="4400" dirty="0"/>
          </a:p>
        </p:txBody>
      </p:sp>
      <p:sp>
        <p:nvSpPr>
          <p:cNvPr id="7" name="TextBox 6">
            <a:extLst>
              <a:ext uri="{FF2B5EF4-FFF2-40B4-BE49-F238E27FC236}">
                <a16:creationId xmlns:a16="http://schemas.microsoft.com/office/drawing/2014/main" id="{979E4737-025E-4C5B-A881-057F9616B222}"/>
              </a:ext>
            </a:extLst>
          </p:cNvPr>
          <p:cNvSpPr txBox="1"/>
          <p:nvPr/>
        </p:nvSpPr>
        <p:spPr>
          <a:xfrm>
            <a:off x="796412" y="1533432"/>
            <a:ext cx="10854814" cy="4041747"/>
          </a:xfrm>
          <a:prstGeom prst="rect">
            <a:avLst/>
          </a:prstGeom>
          <a:noFill/>
        </p:spPr>
        <p:txBody>
          <a:bodyPr wrap="square" rtlCol="0">
            <a:spAutoFit/>
          </a:bodyPr>
          <a:lstStyle/>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Game with higher pace and content complexity perform worse at degrading network conditions</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Network tuning with QoE management is important.</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Subjective game and video quality are not significantly different. </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Steppingstone for objective QoE metric for cloud gaming. </a:t>
            </a:r>
          </a:p>
          <a:p>
            <a:pPr marL="342900" indent="-342900" algn="just">
              <a:buFont typeface="Arial" panose="020B0604020202020204" pitchFamily="34" charset="0"/>
              <a:buChar char="•"/>
            </a:pPr>
            <a:endParaRPr lang="en-GB" sz="3200" b="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0891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F5E07F47-4834-4321-BFA8-1474B5497669}"/>
              </a:ext>
            </a:extLst>
          </p:cNvPr>
          <p:cNvSpPr txBox="1">
            <a:spLocks/>
          </p:cNvSpPr>
          <p:nvPr/>
        </p:nvSpPr>
        <p:spPr>
          <a:xfrm>
            <a:off x="1010157" y="2709636"/>
            <a:ext cx="10171686"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5400" dirty="0"/>
              <a:t>Thank You for listening!</a:t>
            </a:r>
            <a:endParaRPr lang="en-GB" sz="4800" dirty="0"/>
          </a:p>
        </p:txBody>
      </p:sp>
    </p:spTree>
    <p:extLst>
      <p:ext uri="{BB962C8B-B14F-4D97-AF65-F5344CB8AC3E}">
        <p14:creationId xmlns:p14="http://schemas.microsoft.com/office/powerpoint/2010/main" val="662667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665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CA0680A6-21B1-4B82-9CA8-17D177BFB875}"/>
              </a:ext>
            </a:extLst>
          </p:cNvPr>
          <p:cNvSpPr>
            <a:spLocks noGrp="1"/>
          </p:cNvSpPr>
          <p:nvPr>
            <p:ph type="body" sz="quarter" idx="11"/>
          </p:nvPr>
        </p:nvSpPr>
        <p:spPr>
          <a:xfrm>
            <a:off x="3791743" y="407694"/>
            <a:ext cx="4608513" cy="877887"/>
          </a:xfrm>
        </p:spPr>
        <p:txBody>
          <a:bodyPr/>
          <a:lstStyle/>
          <a:p>
            <a:pPr algn="ctr"/>
            <a:r>
              <a:rPr lang="en-GB" sz="4800" dirty="0"/>
              <a:t>Motivation</a:t>
            </a:r>
            <a:endParaRPr lang="en-GB" sz="5400" dirty="0"/>
          </a:p>
        </p:txBody>
      </p:sp>
      <p:pic>
        <p:nvPicPr>
          <p:cNvPr id="26" name="Picture 25">
            <a:extLst>
              <a:ext uri="{FF2B5EF4-FFF2-40B4-BE49-F238E27FC236}">
                <a16:creationId xmlns:a16="http://schemas.microsoft.com/office/drawing/2014/main" id="{F30E22B0-A6B6-4A5E-AE89-A7358C1F2120}"/>
              </a:ext>
            </a:extLst>
          </p:cNvPr>
          <p:cNvPicPr>
            <a:picLocks noChangeAspect="1"/>
          </p:cNvPicPr>
          <p:nvPr/>
        </p:nvPicPr>
        <p:blipFill>
          <a:blip r:embed="rId3"/>
          <a:stretch>
            <a:fillRect/>
          </a:stretch>
        </p:blipFill>
        <p:spPr>
          <a:xfrm>
            <a:off x="6096000" y="1467032"/>
            <a:ext cx="5962543" cy="2324175"/>
          </a:xfrm>
          <a:prstGeom prst="rect">
            <a:avLst/>
          </a:prstGeom>
        </p:spPr>
      </p:pic>
      <p:pic>
        <p:nvPicPr>
          <p:cNvPr id="28" name="Picture 27">
            <a:extLst>
              <a:ext uri="{FF2B5EF4-FFF2-40B4-BE49-F238E27FC236}">
                <a16:creationId xmlns:a16="http://schemas.microsoft.com/office/drawing/2014/main" id="{B710D21E-AB98-4928-8B0C-E85D3C2450F6}"/>
              </a:ext>
            </a:extLst>
          </p:cNvPr>
          <p:cNvPicPr>
            <a:picLocks noChangeAspect="1"/>
          </p:cNvPicPr>
          <p:nvPr/>
        </p:nvPicPr>
        <p:blipFill>
          <a:blip r:embed="rId4"/>
          <a:stretch>
            <a:fillRect/>
          </a:stretch>
        </p:blipFill>
        <p:spPr>
          <a:xfrm>
            <a:off x="376356" y="4240701"/>
            <a:ext cx="6871868" cy="1228592"/>
          </a:xfrm>
          <a:prstGeom prst="rect">
            <a:avLst/>
          </a:prstGeom>
        </p:spPr>
      </p:pic>
      <p:sp>
        <p:nvSpPr>
          <p:cNvPr id="29" name="TextBox 28">
            <a:extLst>
              <a:ext uri="{FF2B5EF4-FFF2-40B4-BE49-F238E27FC236}">
                <a16:creationId xmlns:a16="http://schemas.microsoft.com/office/drawing/2014/main" id="{F236C923-3597-4C58-AEDC-2A082251AB3B}"/>
              </a:ext>
            </a:extLst>
          </p:cNvPr>
          <p:cNvSpPr txBox="1"/>
          <p:nvPr/>
        </p:nvSpPr>
        <p:spPr>
          <a:xfrm>
            <a:off x="796412" y="1467032"/>
            <a:ext cx="4868556" cy="2513893"/>
          </a:xfrm>
          <a:prstGeom prst="rect">
            <a:avLst/>
          </a:prstGeom>
          <a:noFill/>
        </p:spPr>
        <p:txBody>
          <a:bodyPr wrap="square" rtlCol="0">
            <a:spAutoFit/>
          </a:bodyPr>
          <a:lstStyle/>
          <a:p>
            <a:pPr marL="342900" indent="-342900" algn="just">
              <a:buFont typeface="Arial" panose="020B0604020202020204" pitchFamily="34" charset="0"/>
              <a:buChar char="•"/>
            </a:pPr>
            <a:r>
              <a:rPr lang="en-GB" sz="2800" b="0" dirty="0">
                <a:solidFill>
                  <a:srgbClr val="000000"/>
                </a:solidFill>
                <a:latin typeface="Arial" panose="020B0604020202020204" pitchFamily="34" charset="0"/>
                <a:cs typeface="Arial" panose="020B0604020202020204" pitchFamily="34" charset="0"/>
              </a:rPr>
              <a:t>Emerging application with a prospective $1B+ market cap by 2021 (statista,2021)</a:t>
            </a:r>
          </a:p>
          <a:p>
            <a:pPr marL="342900" indent="-342900">
              <a:buFont typeface="Arial" panose="020B0604020202020204" pitchFamily="34" charset="0"/>
              <a:buChar char="•"/>
            </a:pPr>
            <a:endParaRPr lang="en-GB" sz="2800" b="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800" b="0" dirty="0">
                <a:solidFill>
                  <a:srgbClr val="000000"/>
                </a:solidFill>
                <a:latin typeface="Arial" panose="020B0604020202020204" pitchFamily="34" charset="0"/>
                <a:cs typeface="Arial" panose="020B0604020202020204" pitchFamily="34" charset="0"/>
              </a:rPr>
              <a:t>Major service providers have millions of subscriptions and growing</a:t>
            </a:r>
          </a:p>
        </p:txBody>
      </p:sp>
      <p:pic>
        <p:nvPicPr>
          <p:cNvPr id="31" name="Picture 30">
            <a:extLst>
              <a:ext uri="{FF2B5EF4-FFF2-40B4-BE49-F238E27FC236}">
                <a16:creationId xmlns:a16="http://schemas.microsoft.com/office/drawing/2014/main" id="{76778493-8A23-46F4-B629-A2F68013E408}"/>
              </a:ext>
            </a:extLst>
          </p:cNvPr>
          <p:cNvPicPr>
            <a:picLocks noChangeAspect="1"/>
          </p:cNvPicPr>
          <p:nvPr/>
        </p:nvPicPr>
        <p:blipFill>
          <a:blip r:embed="rId5"/>
          <a:stretch>
            <a:fillRect/>
          </a:stretch>
        </p:blipFill>
        <p:spPr>
          <a:xfrm>
            <a:off x="7317141" y="3980925"/>
            <a:ext cx="4874859" cy="1853936"/>
          </a:xfrm>
          <a:prstGeom prst="rect">
            <a:avLst/>
          </a:prstGeom>
        </p:spPr>
      </p:pic>
    </p:spTree>
    <p:extLst>
      <p:ext uri="{BB962C8B-B14F-4D97-AF65-F5344CB8AC3E}">
        <p14:creationId xmlns:p14="http://schemas.microsoft.com/office/powerpoint/2010/main" val="254974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C0EBDA-194D-484F-AEBB-306E481675E4}"/>
              </a:ext>
            </a:extLst>
          </p:cNvPr>
          <p:cNvSpPr>
            <a:spLocks noGrp="1"/>
          </p:cNvSpPr>
          <p:nvPr>
            <p:ph type="body" sz="quarter" idx="13"/>
          </p:nvPr>
        </p:nvSpPr>
        <p:spPr>
          <a:xfrm>
            <a:off x="577164" y="1743130"/>
            <a:ext cx="5186552" cy="528279"/>
          </a:xfrm>
        </p:spPr>
        <p:txBody>
          <a:bodyPr/>
          <a:lstStyle/>
          <a:p>
            <a:pPr algn="just"/>
            <a:r>
              <a:rPr lang="en-GB" sz="2800" dirty="0"/>
              <a:t>Gaming-as-a-Service (</a:t>
            </a:r>
            <a:r>
              <a:rPr lang="en-GB" sz="2800" dirty="0" err="1"/>
              <a:t>Gaas</a:t>
            </a:r>
            <a:r>
              <a:rPr lang="en-GB" sz="2800" dirty="0"/>
              <a:t>)</a:t>
            </a:r>
          </a:p>
        </p:txBody>
      </p:sp>
      <p:sp>
        <p:nvSpPr>
          <p:cNvPr id="5" name="Text Placeholder 4">
            <a:extLst>
              <a:ext uri="{FF2B5EF4-FFF2-40B4-BE49-F238E27FC236}">
                <a16:creationId xmlns:a16="http://schemas.microsoft.com/office/drawing/2014/main" id="{15FDE58C-F6A7-4BD2-8BF0-0CD446FBCBDE}"/>
              </a:ext>
            </a:extLst>
          </p:cNvPr>
          <p:cNvSpPr>
            <a:spLocks noGrp="1"/>
          </p:cNvSpPr>
          <p:nvPr>
            <p:ph type="body" sz="quarter" idx="11"/>
          </p:nvPr>
        </p:nvSpPr>
        <p:spPr>
          <a:xfrm>
            <a:off x="1651605" y="522032"/>
            <a:ext cx="8780719" cy="877887"/>
          </a:xfrm>
        </p:spPr>
        <p:txBody>
          <a:bodyPr/>
          <a:lstStyle/>
          <a:p>
            <a:pPr algn="ctr"/>
            <a:r>
              <a:rPr lang="en-GB" sz="4800" dirty="0"/>
              <a:t>What is cloud gaming?</a:t>
            </a:r>
          </a:p>
        </p:txBody>
      </p:sp>
      <p:sp>
        <p:nvSpPr>
          <p:cNvPr id="8" name="Flowchart: Alternate Process 7">
            <a:extLst>
              <a:ext uri="{FF2B5EF4-FFF2-40B4-BE49-F238E27FC236}">
                <a16:creationId xmlns:a16="http://schemas.microsoft.com/office/drawing/2014/main" id="{7AEF146C-02B9-465B-A0DE-0EF74A0C65B8}"/>
              </a:ext>
            </a:extLst>
          </p:cNvPr>
          <p:cNvSpPr/>
          <p:nvPr/>
        </p:nvSpPr>
        <p:spPr>
          <a:xfrm>
            <a:off x="1195590" y="2613143"/>
            <a:ext cx="2734056" cy="3327780"/>
          </a:xfrm>
          <a:prstGeom prst="flowChartAlternateProcess">
            <a:avLst/>
          </a:prstGeom>
          <a:solidFill>
            <a:srgbClr val="FFC000">
              <a:lumMod val="40000"/>
              <a:lumOff val="60000"/>
            </a:srgb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1823CF77-384C-40B0-ABA4-51B4F402F610}"/>
              </a:ext>
            </a:extLst>
          </p:cNvPr>
          <p:cNvSpPr txBox="1"/>
          <p:nvPr/>
        </p:nvSpPr>
        <p:spPr>
          <a:xfrm>
            <a:off x="1367233" y="2677074"/>
            <a:ext cx="2390770" cy="400110"/>
          </a:xfrm>
          <a:prstGeom prst="rect">
            <a:avLst/>
          </a:prstGeom>
          <a:noFill/>
        </p:spPr>
        <p:txBody>
          <a:bodyPr wrap="square" rtlCol="0">
            <a:spAutoFit/>
          </a:bodyPr>
          <a:lstStyle/>
          <a:p>
            <a:pPr algn="ctr" hangingPunct="1">
              <a:lnSpc>
                <a:spcPct val="100000"/>
              </a:lnSpc>
            </a:pPr>
            <a:r>
              <a:rPr lang="en-GB" b="0" kern="1200" dirty="0">
                <a:solidFill>
                  <a:prstClr val="black"/>
                </a:solidFill>
                <a:latin typeface="Calibri" panose="020F0502020204030204"/>
                <a:ea typeface="+mn-ea"/>
                <a:cs typeface="+mn-cs"/>
              </a:rPr>
              <a:t>Cloud gaming server</a:t>
            </a:r>
          </a:p>
        </p:txBody>
      </p:sp>
      <p:sp>
        <p:nvSpPr>
          <p:cNvPr id="10" name="TextBox 9">
            <a:extLst>
              <a:ext uri="{FF2B5EF4-FFF2-40B4-BE49-F238E27FC236}">
                <a16:creationId xmlns:a16="http://schemas.microsoft.com/office/drawing/2014/main" id="{568DD035-5168-493F-B95D-4C34F01A04BA}"/>
              </a:ext>
            </a:extLst>
          </p:cNvPr>
          <p:cNvSpPr txBox="1"/>
          <p:nvPr/>
        </p:nvSpPr>
        <p:spPr>
          <a:xfrm>
            <a:off x="1813251" y="3212461"/>
            <a:ext cx="2057400" cy="338554"/>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User-action reception</a:t>
            </a:r>
          </a:p>
        </p:txBody>
      </p:sp>
      <p:sp>
        <p:nvSpPr>
          <p:cNvPr id="11" name="TextBox 10">
            <a:extLst>
              <a:ext uri="{FF2B5EF4-FFF2-40B4-BE49-F238E27FC236}">
                <a16:creationId xmlns:a16="http://schemas.microsoft.com/office/drawing/2014/main" id="{912581CF-CCEE-4932-ACFF-F89698B53B33}"/>
              </a:ext>
            </a:extLst>
          </p:cNvPr>
          <p:cNvSpPr txBox="1"/>
          <p:nvPr/>
        </p:nvSpPr>
        <p:spPr>
          <a:xfrm>
            <a:off x="1320618" y="3736389"/>
            <a:ext cx="1544193" cy="584775"/>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Game logic implementation</a:t>
            </a:r>
          </a:p>
        </p:txBody>
      </p:sp>
      <p:sp>
        <p:nvSpPr>
          <p:cNvPr id="12" name="TextBox 11">
            <a:extLst>
              <a:ext uri="{FF2B5EF4-FFF2-40B4-BE49-F238E27FC236}">
                <a16:creationId xmlns:a16="http://schemas.microsoft.com/office/drawing/2014/main" id="{95916601-BEAF-49A1-A893-6DC77157FC3A}"/>
              </a:ext>
            </a:extLst>
          </p:cNvPr>
          <p:cNvSpPr txBox="1"/>
          <p:nvPr/>
        </p:nvSpPr>
        <p:spPr>
          <a:xfrm>
            <a:off x="2028135" y="4520111"/>
            <a:ext cx="1773936" cy="338554"/>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Frame rendering</a:t>
            </a:r>
          </a:p>
        </p:txBody>
      </p:sp>
      <p:sp>
        <p:nvSpPr>
          <p:cNvPr id="13" name="TextBox 12">
            <a:extLst>
              <a:ext uri="{FF2B5EF4-FFF2-40B4-BE49-F238E27FC236}">
                <a16:creationId xmlns:a16="http://schemas.microsoft.com/office/drawing/2014/main" id="{DA4A05C1-4B83-4127-9751-63E8861AFBB0}"/>
              </a:ext>
            </a:extLst>
          </p:cNvPr>
          <p:cNvSpPr txBox="1"/>
          <p:nvPr/>
        </p:nvSpPr>
        <p:spPr>
          <a:xfrm>
            <a:off x="1320618" y="5129220"/>
            <a:ext cx="1879270" cy="584775"/>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Hardware/software video encoding</a:t>
            </a:r>
          </a:p>
        </p:txBody>
      </p:sp>
      <p:sp>
        <p:nvSpPr>
          <p:cNvPr id="19" name="Flowchart: Alternate Process 18">
            <a:extLst>
              <a:ext uri="{FF2B5EF4-FFF2-40B4-BE49-F238E27FC236}">
                <a16:creationId xmlns:a16="http://schemas.microsoft.com/office/drawing/2014/main" id="{20128C70-0C1E-47F4-B779-1A16ECB345E0}"/>
              </a:ext>
            </a:extLst>
          </p:cNvPr>
          <p:cNvSpPr/>
          <p:nvPr/>
        </p:nvSpPr>
        <p:spPr>
          <a:xfrm>
            <a:off x="7938765" y="2566216"/>
            <a:ext cx="2734056" cy="3374708"/>
          </a:xfrm>
          <a:prstGeom prst="flowChartAlternateProcess">
            <a:avLst/>
          </a:prstGeom>
          <a:solidFill>
            <a:srgbClr val="FFC000">
              <a:lumMod val="40000"/>
              <a:lumOff val="60000"/>
            </a:srgb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2BC5D40A-E551-4E5A-978C-49DBE8FF9182}"/>
              </a:ext>
            </a:extLst>
          </p:cNvPr>
          <p:cNvSpPr txBox="1"/>
          <p:nvPr/>
        </p:nvSpPr>
        <p:spPr>
          <a:xfrm>
            <a:off x="8110408" y="2922289"/>
            <a:ext cx="2390770" cy="400110"/>
          </a:xfrm>
          <a:prstGeom prst="rect">
            <a:avLst/>
          </a:prstGeom>
          <a:noFill/>
        </p:spPr>
        <p:txBody>
          <a:bodyPr wrap="square" rtlCol="0">
            <a:spAutoFit/>
          </a:bodyPr>
          <a:lstStyle/>
          <a:p>
            <a:pPr algn="ctr" hangingPunct="1">
              <a:lnSpc>
                <a:spcPct val="100000"/>
              </a:lnSpc>
            </a:pPr>
            <a:r>
              <a:rPr lang="en-GB" b="0" kern="1200" dirty="0">
                <a:solidFill>
                  <a:prstClr val="black"/>
                </a:solidFill>
                <a:latin typeface="Calibri" panose="020F0502020204030204"/>
                <a:ea typeface="+mn-ea"/>
                <a:cs typeface="+mn-cs"/>
              </a:rPr>
              <a:t>Cloud gaming client</a:t>
            </a:r>
          </a:p>
        </p:txBody>
      </p:sp>
      <p:sp>
        <p:nvSpPr>
          <p:cNvPr id="21" name="TextBox 20">
            <a:extLst>
              <a:ext uri="{FF2B5EF4-FFF2-40B4-BE49-F238E27FC236}">
                <a16:creationId xmlns:a16="http://schemas.microsoft.com/office/drawing/2014/main" id="{38FA1C98-B52E-40DE-AA19-55358A3098D2}"/>
              </a:ext>
            </a:extLst>
          </p:cNvPr>
          <p:cNvSpPr txBox="1"/>
          <p:nvPr/>
        </p:nvSpPr>
        <p:spPr>
          <a:xfrm>
            <a:off x="8765088" y="3581583"/>
            <a:ext cx="1455824" cy="338554"/>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Video capture</a:t>
            </a:r>
          </a:p>
        </p:txBody>
      </p:sp>
      <p:sp>
        <p:nvSpPr>
          <p:cNvPr id="22" name="TextBox 21">
            <a:extLst>
              <a:ext uri="{FF2B5EF4-FFF2-40B4-BE49-F238E27FC236}">
                <a16:creationId xmlns:a16="http://schemas.microsoft.com/office/drawing/2014/main" id="{4A80884B-B003-46CD-B345-7C2D53811189}"/>
              </a:ext>
            </a:extLst>
          </p:cNvPr>
          <p:cNvSpPr txBox="1"/>
          <p:nvPr/>
        </p:nvSpPr>
        <p:spPr>
          <a:xfrm>
            <a:off x="8094940" y="4226058"/>
            <a:ext cx="1012134" cy="338554"/>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Decoding</a:t>
            </a:r>
          </a:p>
        </p:txBody>
      </p:sp>
      <p:sp>
        <p:nvSpPr>
          <p:cNvPr id="23" name="TextBox 22">
            <a:extLst>
              <a:ext uri="{FF2B5EF4-FFF2-40B4-BE49-F238E27FC236}">
                <a16:creationId xmlns:a16="http://schemas.microsoft.com/office/drawing/2014/main" id="{4F5521B0-96F6-4D36-AD02-1A2DB82E52A6}"/>
              </a:ext>
            </a:extLst>
          </p:cNvPr>
          <p:cNvSpPr txBox="1"/>
          <p:nvPr/>
        </p:nvSpPr>
        <p:spPr>
          <a:xfrm>
            <a:off x="8838291" y="4991175"/>
            <a:ext cx="1500219" cy="584775"/>
          </a:xfrm>
          <a:prstGeom prst="rect">
            <a:avLst/>
          </a:prstGeom>
          <a:solidFill>
            <a:sysClr val="window" lastClr="FFFFFF"/>
          </a:solidFill>
          <a:ln>
            <a:solidFill>
              <a:sysClr val="windowText" lastClr="000000"/>
            </a:solidFill>
            <a:prstDash val="sysDash"/>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User action capture</a:t>
            </a:r>
          </a:p>
        </p:txBody>
      </p:sp>
      <p:sp>
        <p:nvSpPr>
          <p:cNvPr id="32" name="Curved Right Arrow 67">
            <a:extLst>
              <a:ext uri="{FF2B5EF4-FFF2-40B4-BE49-F238E27FC236}">
                <a16:creationId xmlns:a16="http://schemas.microsoft.com/office/drawing/2014/main" id="{8B6CB0A6-518F-42E5-8CA7-59430D7F91DA}"/>
              </a:ext>
            </a:extLst>
          </p:cNvPr>
          <p:cNvSpPr/>
          <p:nvPr/>
        </p:nvSpPr>
        <p:spPr>
          <a:xfrm>
            <a:off x="1367233" y="3377823"/>
            <a:ext cx="446018" cy="453656"/>
          </a:xfrm>
          <a:prstGeom prst="curved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Curved Left Arrow 70">
            <a:extLst>
              <a:ext uri="{FF2B5EF4-FFF2-40B4-BE49-F238E27FC236}">
                <a16:creationId xmlns:a16="http://schemas.microsoft.com/office/drawing/2014/main" id="{94EDC57B-BF60-48C9-8D89-5F355BB7286E}"/>
              </a:ext>
            </a:extLst>
          </p:cNvPr>
          <p:cNvSpPr/>
          <p:nvPr/>
        </p:nvSpPr>
        <p:spPr>
          <a:xfrm>
            <a:off x="2820537" y="3971596"/>
            <a:ext cx="458191" cy="600165"/>
          </a:xfrm>
          <a:prstGeom prst="curved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Curved Right Arrow 71">
            <a:extLst>
              <a:ext uri="{FF2B5EF4-FFF2-40B4-BE49-F238E27FC236}">
                <a16:creationId xmlns:a16="http://schemas.microsoft.com/office/drawing/2014/main" id="{4E6E2542-080B-47BB-ACB5-E019D8A0C9F2}"/>
              </a:ext>
            </a:extLst>
          </p:cNvPr>
          <p:cNvSpPr/>
          <p:nvPr/>
        </p:nvSpPr>
        <p:spPr>
          <a:xfrm>
            <a:off x="1320618" y="4638714"/>
            <a:ext cx="707517" cy="605063"/>
          </a:xfrm>
          <a:prstGeom prst="curved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Curved Right Arrow 73">
            <a:extLst>
              <a:ext uri="{FF2B5EF4-FFF2-40B4-BE49-F238E27FC236}">
                <a16:creationId xmlns:a16="http://schemas.microsoft.com/office/drawing/2014/main" id="{C7F80655-89D8-4123-B329-36DAF612FC25}"/>
              </a:ext>
            </a:extLst>
          </p:cNvPr>
          <p:cNvSpPr/>
          <p:nvPr/>
        </p:nvSpPr>
        <p:spPr>
          <a:xfrm>
            <a:off x="8319070" y="3782967"/>
            <a:ext cx="446018" cy="453656"/>
          </a:xfrm>
          <a:prstGeom prst="curved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Curved Left Arrow 76">
            <a:extLst>
              <a:ext uri="{FF2B5EF4-FFF2-40B4-BE49-F238E27FC236}">
                <a16:creationId xmlns:a16="http://schemas.microsoft.com/office/drawing/2014/main" id="{4532C284-0690-4635-9C89-475BBA206B8B}"/>
              </a:ext>
            </a:extLst>
          </p:cNvPr>
          <p:cNvSpPr/>
          <p:nvPr/>
        </p:nvSpPr>
        <p:spPr>
          <a:xfrm>
            <a:off x="9074768" y="4290273"/>
            <a:ext cx="748043" cy="808056"/>
          </a:xfrm>
          <a:prstGeom prst="curved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0" name="Cloud 39">
            <a:extLst>
              <a:ext uri="{FF2B5EF4-FFF2-40B4-BE49-F238E27FC236}">
                <a16:creationId xmlns:a16="http://schemas.microsoft.com/office/drawing/2014/main" id="{A1EB5E8C-2690-4B94-B746-56B8939BB9E1}"/>
              </a:ext>
            </a:extLst>
          </p:cNvPr>
          <p:cNvSpPr/>
          <p:nvPr/>
        </p:nvSpPr>
        <p:spPr>
          <a:xfrm>
            <a:off x="4114468" y="2462975"/>
            <a:ext cx="3261044" cy="3236007"/>
          </a:xfrm>
          <a:prstGeom prst="cloud">
            <a:avLst/>
          </a:prstGeom>
          <a:solidFill>
            <a:sysClr val="window" lastClr="FFFFFF">
              <a:lumMod val="95000"/>
            </a:sys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954D74D5-03C3-49A7-8643-554FEDE1AF67}"/>
              </a:ext>
            </a:extLst>
          </p:cNvPr>
          <p:cNvSpPr txBox="1"/>
          <p:nvPr/>
        </p:nvSpPr>
        <p:spPr>
          <a:xfrm>
            <a:off x="4913402" y="3432328"/>
            <a:ext cx="1691826" cy="954107"/>
          </a:xfrm>
          <a:prstGeom prst="rect">
            <a:avLst/>
          </a:prstGeom>
          <a:noFill/>
        </p:spPr>
        <p:txBody>
          <a:bodyPr wrap="square" rtlCol="0">
            <a:spAutoFit/>
          </a:bodyPr>
          <a:lstStyle/>
          <a:p>
            <a:pPr algn="ctr" hangingPunct="1">
              <a:lnSpc>
                <a:spcPct val="100000"/>
              </a:lnSpc>
            </a:pPr>
            <a:r>
              <a:rPr lang="en-GB" sz="2800" b="0" kern="1200" dirty="0">
                <a:solidFill>
                  <a:prstClr val="black"/>
                </a:solidFill>
                <a:latin typeface="Calibri" panose="020F0502020204030204"/>
                <a:ea typeface="+mn-ea"/>
                <a:cs typeface="+mn-cs"/>
              </a:rPr>
              <a:t>Transport</a:t>
            </a:r>
          </a:p>
          <a:p>
            <a:pPr algn="ctr" hangingPunct="1">
              <a:lnSpc>
                <a:spcPct val="100000"/>
              </a:lnSpc>
            </a:pPr>
            <a:r>
              <a:rPr lang="en-GB" sz="2800" b="0" kern="1200" dirty="0">
                <a:solidFill>
                  <a:prstClr val="black"/>
                </a:solidFill>
                <a:latin typeface="Calibri" panose="020F0502020204030204"/>
                <a:ea typeface="+mn-ea"/>
                <a:cs typeface="+mn-cs"/>
              </a:rPr>
              <a:t>Network</a:t>
            </a:r>
          </a:p>
        </p:txBody>
      </p:sp>
      <p:cxnSp>
        <p:nvCxnSpPr>
          <p:cNvPr id="27" name="Straight Arrow Connector 26">
            <a:extLst>
              <a:ext uri="{FF2B5EF4-FFF2-40B4-BE49-F238E27FC236}">
                <a16:creationId xmlns:a16="http://schemas.microsoft.com/office/drawing/2014/main" id="{94D68359-14D7-45BF-96CF-BD3AA5C3F80C}"/>
              </a:ext>
            </a:extLst>
          </p:cNvPr>
          <p:cNvCxnSpPr/>
          <p:nvPr/>
        </p:nvCxnSpPr>
        <p:spPr>
          <a:xfrm flipV="1">
            <a:off x="3170440" y="5355531"/>
            <a:ext cx="2395846" cy="1"/>
          </a:xfrm>
          <a:prstGeom prst="straightConnector1">
            <a:avLst/>
          </a:prstGeom>
          <a:noFill/>
          <a:ln w="6350" cap="flat" cmpd="sng" algn="ctr">
            <a:solidFill>
              <a:srgbClr val="5B9BD5"/>
            </a:solidFill>
            <a:prstDash val="solid"/>
            <a:miter lim="800000"/>
            <a:tailEnd type="triangle"/>
          </a:ln>
          <a:effectLst/>
        </p:spPr>
      </p:cxnSp>
      <p:cxnSp>
        <p:nvCxnSpPr>
          <p:cNvPr id="24" name="Straight Arrow Connector 23">
            <a:extLst>
              <a:ext uri="{FF2B5EF4-FFF2-40B4-BE49-F238E27FC236}">
                <a16:creationId xmlns:a16="http://schemas.microsoft.com/office/drawing/2014/main" id="{D04F92F0-F176-4519-A09B-BC000567E2FA}"/>
              </a:ext>
            </a:extLst>
          </p:cNvPr>
          <p:cNvCxnSpPr/>
          <p:nvPr/>
        </p:nvCxnSpPr>
        <p:spPr>
          <a:xfrm flipV="1">
            <a:off x="6585225" y="3686126"/>
            <a:ext cx="2343730" cy="8826"/>
          </a:xfrm>
          <a:prstGeom prst="straightConnector1">
            <a:avLst/>
          </a:prstGeom>
          <a:noFill/>
          <a:ln w="6350" cap="flat" cmpd="sng" algn="ctr">
            <a:solidFill>
              <a:srgbClr val="5B9BD5"/>
            </a:solidFill>
            <a:prstDash val="solid"/>
            <a:miter lim="800000"/>
            <a:tailEnd type="triangle"/>
          </a:ln>
          <a:effectLst/>
        </p:spPr>
      </p:cxnSp>
      <p:cxnSp>
        <p:nvCxnSpPr>
          <p:cNvPr id="25" name="Straight Arrow Connector 24">
            <a:extLst>
              <a:ext uri="{FF2B5EF4-FFF2-40B4-BE49-F238E27FC236}">
                <a16:creationId xmlns:a16="http://schemas.microsoft.com/office/drawing/2014/main" id="{A21623CB-320C-4BB5-AAE7-41FBED48EA1C}"/>
              </a:ext>
            </a:extLst>
          </p:cNvPr>
          <p:cNvCxnSpPr>
            <a:cxnSpLocks/>
          </p:cNvCxnSpPr>
          <p:nvPr/>
        </p:nvCxnSpPr>
        <p:spPr>
          <a:xfrm flipH="1">
            <a:off x="6018340" y="5243777"/>
            <a:ext cx="2924658" cy="0"/>
          </a:xfrm>
          <a:prstGeom prst="straightConnector1">
            <a:avLst/>
          </a:prstGeom>
          <a:noFill/>
          <a:ln w="6350" cap="flat" cmpd="sng" algn="ctr">
            <a:solidFill>
              <a:srgbClr val="5B9BD5"/>
            </a:solidFill>
            <a:prstDash val="solid"/>
            <a:miter lim="800000"/>
            <a:tailEnd type="triangle"/>
          </a:ln>
          <a:effectLst/>
        </p:spPr>
      </p:cxnSp>
      <p:cxnSp>
        <p:nvCxnSpPr>
          <p:cNvPr id="26" name="Straight Arrow Connector 25">
            <a:extLst>
              <a:ext uri="{FF2B5EF4-FFF2-40B4-BE49-F238E27FC236}">
                <a16:creationId xmlns:a16="http://schemas.microsoft.com/office/drawing/2014/main" id="{123DE98F-30C4-4AC2-B89D-0E99A1EC0487}"/>
              </a:ext>
            </a:extLst>
          </p:cNvPr>
          <p:cNvCxnSpPr>
            <a:cxnSpLocks/>
          </p:cNvCxnSpPr>
          <p:nvPr/>
        </p:nvCxnSpPr>
        <p:spPr>
          <a:xfrm flipH="1">
            <a:off x="3845207" y="3390719"/>
            <a:ext cx="1197922" cy="1"/>
          </a:xfrm>
          <a:prstGeom prst="straightConnector1">
            <a:avLst/>
          </a:prstGeom>
          <a:noFill/>
          <a:ln w="6350" cap="flat" cmpd="sng" algn="ctr">
            <a:solidFill>
              <a:srgbClr val="5B9BD5"/>
            </a:solidFill>
            <a:prstDash val="solid"/>
            <a:miter lim="800000"/>
            <a:tailEnd type="triangle"/>
          </a:ln>
          <a:effectLst/>
        </p:spPr>
      </p:cxnSp>
      <p:sp>
        <p:nvSpPr>
          <p:cNvPr id="53" name="Text Placeholder 1">
            <a:extLst>
              <a:ext uri="{FF2B5EF4-FFF2-40B4-BE49-F238E27FC236}">
                <a16:creationId xmlns:a16="http://schemas.microsoft.com/office/drawing/2014/main" id="{0D369F08-28DB-400E-B701-CCE8DFC5A2FA}"/>
              </a:ext>
            </a:extLst>
          </p:cNvPr>
          <p:cNvSpPr txBox="1">
            <a:spLocks/>
          </p:cNvSpPr>
          <p:nvPr/>
        </p:nvSpPr>
        <p:spPr>
          <a:xfrm>
            <a:off x="6431242" y="1749628"/>
            <a:ext cx="5351664" cy="528279"/>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kern="1200">
                <a:solidFill>
                  <a:srgbClr val="00000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90000"/>
              </a:lnSpc>
              <a:spcBef>
                <a:spcPts val="500"/>
              </a:spcBef>
              <a:buClr>
                <a:srgbClr val="17336F"/>
              </a:buClr>
              <a:buFont typeface="Arial" panose="020B0604020202020204" pitchFamily="34" charset="0"/>
              <a:buChar char="•"/>
              <a:defRPr sz="1600" kern="1200">
                <a:solidFill>
                  <a:srgbClr val="000000"/>
                </a:solidFill>
                <a:latin typeface="Arial" panose="020B0604020202020204" pitchFamily="34" charset="0"/>
                <a:ea typeface="+mn-ea"/>
                <a:cs typeface="Arial" panose="020B0604020202020204" pitchFamily="34" charset="0"/>
              </a:defRPr>
            </a:lvl2pPr>
            <a:lvl3pPr marL="1200150" indent="-285750" algn="l" defTabSz="914400" rtl="0" eaLnBrk="1" latinLnBrk="0" hangingPunct="1">
              <a:lnSpc>
                <a:spcPct val="90000"/>
              </a:lnSpc>
              <a:spcBef>
                <a:spcPts val="500"/>
              </a:spcBef>
              <a:buClr>
                <a:srgbClr val="17336F"/>
              </a:buClr>
              <a:buFont typeface="Arial" panose="020B0604020202020204" pitchFamily="34" charset="0"/>
              <a:buChar char="•"/>
              <a:defRPr sz="1600" kern="1200">
                <a:solidFill>
                  <a:srgbClr val="000000"/>
                </a:solidFill>
                <a:latin typeface="Arial" panose="020B0604020202020204" pitchFamily="34" charset="0"/>
                <a:ea typeface="+mn-ea"/>
                <a:cs typeface="Arial" panose="020B0604020202020204" pitchFamily="34" charset="0"/>
              </a:defRPr>
            </a:lvl3pPr>
            <a:lvl4pPr marL="1657350" indent="-285750" algn="l" defTabSz="914400" rtl="0" eaLnBrk="1" latinLnBrk="0" hangingPunct="1">
              <a:lnSpc>
                <a:spcPct val="90000"/>
              </a:lnSpc>
              <a:spcBef>
                <a:spcPts val="500"/>
              </a:spcBef>
              <a:buClr>
                <a:srgbClr val="17336F"/>
              </a:buClr>
              <a:buFont typeface="Arial" panose="020B0604020202020204" pitchFamily="34" charset="0"/>
              <a:buChar char="•"/>
              <a:defRPr sz="1600" kern="1200">
                <a:solidFill>
                  <a:srgbClr val="000000"/>
                </a:solidFill>
                <a:latin typeface="Arial" panose="020B0604020202020204" pitchFamily="34" charset="0"/>
                <a:ea typeface="+mn-ea"/>
                <a:cs typeface="Arial" panose="020B0604020202020204" pitchFamily="34" charset="0"/>
              </a:defRPr>
            </a:lvl4pPr>
            <a:lvl5pPr marL="2114550" indent="-285750" algn="l" defTabSz="914400" rtl="0" eaLnBrk="1" latinLnBrk="0" hangingPunct="1">
              <a:lnSpc>
                <a:spcPct val="90000"/>
              </a:lnSpc>
              <a:spcBef>
                <a:spcPts val="500"/>
              </a:spcBef>
              <a:buClr>
                <a:srgbClr val="17336F"/>
              </a:buClr>
              <a:buFont typeface="Arial" panose="020B0604020202020204" pitchFamily="34" charset="0"/>
              <a:buChar char="•"/>
              <a:defRPr sz="16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800" b="0" dirty="0"/>
              <a:t>Thin client with low or no GPU</a:t>
            </a:r>
          </a:p>
        </p:txBody>
      </p:sp>
    </p:spTree>
    <p:extLst>
      <p:ext uri="{BB962C8B-B14F-4D97-AF65-F5344CB8AC3E}">
        <p14:creationId xmlns:p14="http://schemas.microsoft.com/office/powerpoint/2010/main" val="216542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23652B2-5F28-47CF-9E63-8DA8FF5B8557}"/>
              </a:ext>
            </a:extLst>
          </p:cNvPr>
          <p:cNvSpPr>
            <a:spLocks noGrp="1"/>
          </p:cNvSpPr>
          <p:nvPr>
            <p:ph type="body" sz="quarter" idx="13"/>
          </p:nvPr>
        </p:nvSpPr>
        <p:spPr>
          <a:xfrm>
            <a:off x="1169885" y="1922614"/>
            <a:ext cx="10127380" cy="3330474"/>
          </a:xfrm>
        </p:spPr>
        <p:txBody>
          <a:bodyPr/>
          <a:lstStyle/>
          <a:p>
            <a:pPr algn="just"/>
            <a:r>
              <a:rPr lang="en-GB" sz="3200" dirty="0"/>
              <a:t>How does network-level Quality of Service (QoS) affect the Quality of Experience (QoE) of popular games on cloud gaming platforms?</a:t>
            </a:r>
          </a:p>
          <a:p>
            <a:endParaRPr lang="en-GB" sz="3200" dirty="0"/>
          </a:p>
          <a:p>
            <a:pPr algn="just"/>
            <a:r>
              <a:rPr lang="en-GB" sz="3200" dirty="0"/>
              <a:t>Are the subjective video quality and game quality same or different?</a:t>
            </a:r>
          </a:p>
        </p:txBody>
      </p:sp>
      <p:sp>
        <p:nvSpPr>
          <p:cNvPr id="5" name="Text Placeholder 4">
            <a:extLst>
              <a:ext uri="{FF2B5EF4-FFF2-40B4-BE49-F238E27FC236}">
                <a16:creationId xmlns:a16="http://schemas.microsoft.com/office/drawing/2014/main" id="{E41DFB22-A73E-437D-9C4C-65E3EBD6FD12}"/>
              </a:ext>
            </a:extLst>
          </p:cNvPr>
          <p:cNvSpPr>
            <a:spLocks noGrp="1"/>
          </p:cNvSpPr>
          <p:nvPr>
            <p:ph type="body" sz="quarter" idx="11"/>
          </p:nvPr>
        </p:nvSpPr>
        <p:spPr>
          <a:xfrm>
            <a:off x="1336675" y="519113"/>
            <a:ext cx="9547635" cy="877887"/>
          </a:xfrm>
        </p:spPr>
        <p:txBody>
          <a:bodyPr/>
          <a:lstStyle/>
          <a:p>
            <a:pPr algn="ctr"/>
            <a:r>
              <a:rPr lang="en-GB" sz="4800" dirty="0"/>
              <a:t>Research Problems</a:t>
            </a:r>
          </a:p>
        </p:txBody>
      </p:sp>
    </p:spTree>
    <p:extLst>
      <p:ext uri="{BB962C8B-B14F-4D97-AF65-F5344CB8AC3E}">
        <p14:creationId xmlns:p14="http://schemas.microsoft.com/office/powerpoint/2010/main" val="151021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a:extLst>
              <a:ext uri="{FF2B5EF4-FFF2-40B4-BE49-F238E27FC236}">
                <a16:creationId xmlns:a16="http://schemas.microsoft.com/office/drawing/2014/main" id="{1EAB7A91-6C25-48DD-B6F7-1D68117A33D5}"/>
              </a:ext>
            </a:extLst>
          </p:cNvPr>
          <p:cNvSpPr/>
          <p:nvPr/>
        </p:nvSpPr>
        <p:spPr>
          <a:xfrm>
            <a:off x="884903" y="1548581"/>
            <a:ext cx="3324820" cy="43458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74A8D1-A017-4579-A9DF-F4AC78ACA99A}"/>
              </a:ext>
            </a:extLst>
          </p:cNvPr>
          <p:cNvSpPr txBox="1"/>
          <p:nvPr/>
        </p:nvSpPr>
        <p:spPr>
          <a:xfrm>
            <a:off x="1156047" y="1883441"/>
            <a:ext cx="2654710" cy="790345"/>
          </a:xfrm>
          <a:prstGeom prst="rect">
            <a:avLst/>
          </a:prstGeom>
          <a:noFill/>
          <a:ln>
            <a:solidFill>
              <a:schemeClr val="accent3">
                <a:lumMod val="50000"/>
              </a:schemeClr>
            </a:solidFill>
            <a:prstDash val="sysDash"/>
          </a:ln>
        </p:spPr>
        <p:txBody>
          <a:bodyPr wrap="square" rtlCol="0">
            <a:spAutoFit/>
          </a:bodyPr>
          <a:lstStyle/>
          <a:p>
            <a:pPr algn="ctr"/>
            <a:r>
              <a:rPr lang="en-GB" sz="2800" dirty="0">
                <a:solidFill>
                  <a:schemeClr val="tx1"/>
                </a:solidFill>
                <a:latin typeface="+mn-lt"/>
              </a:rPr>
              <a:t>Game </a:t>
            </a:r>
          </a:p>
          <a:p>
            <a:pPr algn="ctr"/>
            <a:r>
              <a:rPr lang="en-GB" sz="2800" dirty="0">
                <a:solidFill>
                  <a:schemeClr val="tx1"/>
                </a:solidFill>
                <a:latin typeface="+mn-lt"/>
              </a:rPr>
              <a:t>Selection</a:t>
            </a:r>
          </a:p>
        </p:txBody>
      </p:sp>
      <p:sp>
        <p:nvSpPr>
          <p:cNvPr id="9" name="TextBox 8">
            <a:extLst>
              <a:ext uri="{FF2B5EF4-FFF2-40B4-BE49-F238E27FC236}">
                <a16:creationId xmlns:a16="http://schemas.microsoft.com/office/drawing/2014/main" id="{65CD42A7-CC39-45A6-AF84-5D7ECB73934D}"/>
              </a:ext>
            </a:extLst>
          </p:cNvPr>
          <p:cNvSpPr txBox="1"/>
          <p:nvPr/>
        </p:nvSpPr>
        <p:spPr>
          <a:xfrm>
            <a:off x="1156047" y="2823979"/>
            <a:ext cx="2654710" cy="2677656"/>
          </a:xfrm>
          <a:prstGeom prst="rect">
            <a:avLst/>
          </a:prstGeom>
          <a:noFill/>
          <a:ln>
            <a:solidFill>
              <a:schemeClr val="accent3">
                <a:lumMod val="60000"/>
                <a:lumOff val="40000"/>
              </a:schemeClr>
            </a:solidFill>
            <a:prstDash val="solid"/>
          </a:ln>
        </p:spPr>
        <p:txBody>
          <a:bodyPr wrap="square" rtlCol="0">
            <a:spAutoFit/>
          </a:bodyPr>
          <a:lstStyle/>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Genre</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Content complexity</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Pace</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Popularity</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Learning difficulty </a:t>
            </a:r>
          </a:p>
        </p:txBody>
      </p:sp>
      <p:sp>
        <p:nvSpPr>
          <p:cNvPr id="10" name="Flowchart: Alternate Process 9">
            <a:extLst>
              <a:ext uri="{FF2B5EF4-FFF2-40B4-BE49-F238E27FC236}">
                <a16:creationId xmlns:a16="http://schemas.microsoft.com/office/drawing/2014/main" id="{C0DBD9AD-21F3-4B61-944D-8BDE4E41BAB8}"/>
              </a:ext>
            </a:extLst>
          </p:cNvPr>
          <p:cNvSpPr/>
          <p:nvPr/>
        </p:nvSpPr>
        <p:spPr>
          <a:xfrm>
            <a:off x="4454013" y="1582996"/>
            <a:ext cx="3452642" cy="4345856"/>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A1D8A6EA-EDCE-43F2-87AA-0E33F6A70AEE}"/>
              </a:ext>
            </a:extLst>
          </p:cNvPr>
          <p:cNvSpPr txBox="1"/>
          <p:nvPr/>
        </p:nvSpPr>
        <p:spPr>
          <a:xfrm>
            <a:off x="4849448" y="1929437"/>
            <a:ext cx="2680520" cy="790345"/>
          </a:xfrm>
          <a:prstGeom prst="rect">
            <a:avLst/>
          </a:prstGeom>
          <a:noFill/>
          <a:ln>
            <a:solidFill>
              <a:schemeClr val="accent3">
                <a:lumMod val="50000"/>
              </a:schemeClr>
            </a:solidFill>
            <a:prstDash val="sysDash"/>
          </a:ln>
        </p:spPr>
        <p:txBody>
          <a:bodyPr wrap="square" rtlCol="0">
            <a:spAutoFit/>
          </a:bodyPr>
          <a:lstStyle/>
          <a:p>
            <a:pPr algn="ctr"/>
            <a:r>
              <a:rPr lang="en-GB" sz="2800" dirty="0">
                <a:solidFill>
                  <a:schemeClr val="tx1"/>
                </a:solidFill>
                <a:latin typeface="+mn-lt"/>
              </a:rPr>
              <a:t>QoS</a:t>
            </a:r>
          </a:p>
          <a:p>
            <a:pPr algn="ctr"/>
            <a:r>
              <a:rPr lang="en-GB" sz="2800" dirty="0">
                <a:solidFill>
                  <a:schemeClr val="tx1"/>
                </a:solidFill>
                <a:latin typeface="+mn-lt"/>
              </a:rPr>
              <a:t>implementation</a:t>
            </a:r>
          </a:p>
        </p:txBody>
      </p:sp>
      <p:sp>
        <p:nvSpPr>
          <p:cNvPr id="12" name="TextBox 11">
            <a:extLst>
              <a:ext uri="{FF2B5EF4-FFF2-40B4-BE49-F238E27FC236}">
                <a16:creationId xmlns:a16="http://schemas.microsoft.com/office/drawing/2014/main" id="{5B55D33E-F8B0-48BD-8D5E-3FAFF5ECCE52}"/>
              </a:ext>
            </a:extLst>
          </p:cNvPr>
          <p:cNvSpPr txBox="1"/>
          <p:nvPr/>
        </p:nvSpPr>
        <p:spPr>
          <a:xfrm>
            <a:off x="4881864" y="2823979"/>
            <a:ext cx="2615688" cy="2308324"/>
          </a:xfrm>
          <a:prstGeom prst="rect">
            <a:avLst/>
          </a:prstGeom>
          <a:noFill/>
          <a:ln>
            <a:solidFill>
              <a:schemeClr val="accent3">
                <a:lumMod val="60000"/>
                <a:lumOff val="40000"/>
              </a:schemeClr>
            </a:solidFill>
            <a:prstDash val="solid"/>
          </a:ln>
        </p:spPr>
        <p:txBody>
          <a:bodyPr wrap="square" rtlCol="0">
            <a:spAutoFit/>
          </a:bodyPr>
          <a:lstStyle/>
          <a:p>
            <a:pPr marL="342900" indent="-342900" algn="just">
              <a:lnSpc>
                <a:spcPct val="100000"/>
              </a:lnSpc>
              <a:buFont typeface="Arial" panose="020B0604020202020204" pitchFamily="34" charset="0"/>
              <a:buChar char="•"/>
            </a:pPr>
            <a:r>
              <a:rPr lang="en-GB" sz="2400" b="0" dirty="0" err="1">
                <a:solidFill>
                  <a:srgbClr val="000000"/>
                </a:solidFill>
                <a:latin typeface="Arial" panose="020B0604020202020204" pitchFamily="34" charset="0"/>
                <a:cs typeface="Arial" panose="020B0604020202020204" pitchFamily="34" charset="0"/>
              </a:rPr>
              <a:t>NetEM</a:t>
            </a:r>
            <a:r>
              <a:rPr lang="en-GB" sz="2400" b="0" dirty="0">
                <a:solidFill>
                  <a:srgbClr val="000000"/>
                </a:solidFill>
                <a:latin typeface="Arial" panose="020B0604020202020204" pitchFamily="34" charset="0"/>
                <a:cs typeface="Arial" panose="020B0604020202020204" pitchFamily="34" charset="0"/>
              </a:rPr>
              <a:t> modification</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Delay Only</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PLR Only</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Mixed (delay + PLR) </a:t>
            </a:r>
          </a:p>
        </p:txBody>
      </p:sp>
      <p:sp>
        <p:nvSpPr>
          <p:cNvPr id="13" name="Flowchart: Alternate Process 12">
            <a:extLst>
              <a:ext uri="{FF2B5EF4-FFF2-40B4-BE49-F238E27FC236}">
                <a16:creationId xmlns:a16="http://schemas.microsoft.com/office/drawing/2014/main" id="{E3CBBA2E-6136-4AB1-9D13-58AA6104085E}"/>
              </a:ext>
            </a:extLst>
          </p:cNvPr>
          <p:cNvSpPr/>
          <p:nvPr/>
        </p:nvSpPr>
        <p:spPr>
          <a:xfrm>
            <a:off x="8150945" y="1587914"/>
            <a:ext cx="3588771" cy="4345857"/>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5117A34F-53E7-4C30-973F-BF6E6B771146}"/>
              </a:ext>
            </a:extLst>
          </p:cNvPr>
          <p:cNvSpPr txBox="1"/>
          <p:nvPr/>
        </p:nvSpPr>
        <p:spPr>
          <a:xfrm>
            <a:off x="8475398" y="1926835"/>
            <a:ext cx="2939854" cy="790345"/>
          </a:xfrm>
          <a:prstGeom prst="rect">
            <a:avLst/>
          </a:prstGeom>
          <a:noFill/>
          <a:ln>
            <a:solidFill>
              <a:schemeClr val="accent3">
                <a:lumMod val="50000"/>
              </a:schemeClr>
            </a:solidFill>
            <a:prstDash val="sysDash"/>
          </a:ln>
        </p:spPr>
        <p:txBody>
          <a:bodyPr wrap="square" rtlCol="0">
            <a:spAutoFit/>
          </a:bodyPr>
          <a:lstStyle/>
          <a:p>
            <a:pPr algn="ctr"/>
            <a:r>
              <a:rPr lang="en-GB" sz="2800" dirty="0">
                <a:solidFill>
                  <a:schemeClr val="tx1"/>
                </a:solidFill>
                <a:latin typeface="+mn-lt"/>
              </a:rPr>
              <a:t>Subjective </a:t>
            </a:r>
          </a:p>
          <a:p>
            <a:pPr algn="ctr"/>
            <a:r>
              <a:rPr lang="en-GB" sz="2800" dirty="0">
                <a:solidFill>
                  <a:schemeClr val="tx1"/>
                </a:solidFill>
                <a:latin typeface="+mn-lt"/>
              </a:rPr>
              <a:t>Testing</a:t>
            </a:r>
          </a:p>
        </p:txBody>
      </p:sp>
      <p:sp>
        <p:nvSpPr>
          <p:cNvPr id="15" name="TextBox 14">
            <a:extLst>
              <a:ext uri="{FF2B5EF4-FFF2-40B4-BE49-F238E27FC236}">
                <a16:creationId xmlns:a16="http://schemas.microsoft.com/office/drawing/2014/main" id="{F71ADBE0-A892-4BB2-B205-BC2A79E9034F}"/>
              </a:ext>
            </a:extLst>
          </p:cNvPr>
          <p:cNvSpPr txBox="1"/>
          <p:nvPr/>
        </p:nvSpPr>
        <p:spPr>
          <a:xfrm>
            <a:off x="8475398" y="2894158"/>
            <a:ext cx="2939854" cy="2603790"/>
          </a:xfrm>
          <a:prstGeom prst="rect">
            <a:avLst/>
          </a:prstGeom>
          <a:noFill/>
          <a:ln>
            <a:solidFill>
              <a:schemeClr val="accent3">
                <a:lumMod val="60000"/>
                <a:lumOff val="40000"/>
              </a:schemeClr>
            </a:solidFill>
            <a:prstDash val="solid"/>
          </a:ln>
        </p:spPr>
        <p:txBody>
          <a:bodyPr wrap="square" rtlCol="0">
            <a:spAutoFit/>
          </a:bodyPr>
          <a:lstStyle/>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32 subjects</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Each ranking 39 x 3 scenarios on ACR.</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Video quality</a:t>
            </a:r>
          </a:p>
          <a:p>
            <a:pPr marL="342900" indent="-342900" algn="just">
              <a:lnSpc>
                <a:spcPct val="100000"/>
              </a:lnSpc>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Game quality</a:t>
            </a:r>
          </a:p>
          <a:p>
            <a:pPr marL="342900" indent="-342900" algn="just">
              <a:buFont typeface="Arial" panose="020B0604020202020204" pitchFamily="34" charset="0"/>
              <a:buChar char="•"/>
            </a:pPr>
            <a:r>
              <a:rPr lang="en-GB" sz="2400" b="0" dirty="0">
                <a:solidFill>
                  <a:srgbClr val="000000"/>
                </a:solidFill>
                <a:latin typeface="Arial" panose="020B0604020202020204" pitchFamily="34" charset="0"/>
                <a:cs typeface="Arial" panose="020B0604020202020204" pitchFamily="34" charset="0"/>
              </a:rPr>
              <a:t>Overall quality</a:t>
            </a:r>
          </a:p>
        </p:txBody>
      </p:sp>
      <p:sp>
        <p:nvSpPr>
          <p:cNvPr id="16" name="Text Placeholder 4">
            <a:extLst>
              <a:ext uri="{FF2B5EF4-FFF2-40B4-BE49-F238E27FC236}">
                <a16:creationId xmlns:a16="http://schemas.microsoft.com/office/drawing/2014/main" id="{64909798-4993-40D5-8569-F5C1C41C2882}"/>
              </a:ext>
            </a:extLst>
          </p:cNvPr>
          <p:cNvSpPr>
            <a:spLocks noGrp="1"/>
          </p:cNvSpPr>
          <p:nvPr>
            <p:ph type="body" sz="quarter" idx="11"/>
          </p:nvPr>
        </p:nvSpPr>
        <p:spPr>
          <a:xfrm>
            <a:off x="1277937" y="533690"/>
            <a:ext cx="9636125" cy="877887"/>
          </a:xfrm>
        </p:spPr>
        <p:txBody>
          <a:bodyPr/>
          <a:lstStyle/>
          <a:p>
            <a:pPr algn="ctr"/>
            <a:r>
              <a:rPr lang="en-GB" sz="4800" dirty="0"/>
              <a:t>Methodology</a:t>
            </a:r>
            <a:endParaRPr lang="en-GB" sz="5400" dirty="0"/>
          </a:p>
        </p:txBody>
      </p:sp>
      <p:sp>
        <p:nvSpPr>
          <p:cNvPr id="17" name="Arrow: Right 16">
            <a:extLst>
              <a:ext uri="{FF2B5EF4-FFF2-40B4-BE49-F238E27FC236}">
                <a16:creationId xmlns:a16="http://schemas.microsoft.com/office/drawing/2014/main" id="{31E41B4E-607E-4B70-8850-0621639D7815}"/>
              </a:ext>
            </a:extLst>
          </p:cNvPr>
          <p:cNvSpPr/>
          <p:nvPr/>
        </p:nvSpPr>
        <p:spPr>
          <a:xfrm>
            <a:off x="3890802" y="3646613"/>
            <a:ext cx="882132" cy="516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Right 17">
            <a:extLst>
              <a:ext uri="{FF2B5EF4-FFF2-40B4-BE49-F238E27FC236}">
                <a16:creationId xmlns:a16="http://schemas.microsoft.com/office/drawing/2014/main" id="{2BDD523C-49E6-41F3-98BE-C83501E15AEA}"/>
              </a:ext>
            </a:extLst>
          </p:cNvPr>
          <p:cNvSpPr/>
          <p:nvPr/>
        </p:nvSpPr>
        <p:spPr>
          <a:xfrm>
            <a:off x="7536030" y="3640535"/>
            <a:ext cx="882132" cy="516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3518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lowchart: Alternate Process 22">
            <a:extLst>
              <a:ext uri="{FF2B5EF4-FFF2-40B4-BE49-F238E27FC236}">
                <a16:creationId xmlns:a16="http://schemas.microsoft.com/office/drawing/2014/main" id="{C13085A7-1BAE-4011-B24A-CD37A9679FC0}"/>
              </a:ext>
            </a:extLst>
          </p:cNvPr>
          <p:cNvSpPr/>
          <p:nvPr/>
        </p:nvSpPr>
        <p:spPr>
          <a:xfrm>
            <a:off x="362235" y="1187008"/>
            <a:ext cx="3371161" cy="4859828"/>
          </a:xfrm>
          <a:prstGeom prst="flowChartAlternateProcess">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TextBox 23">
            <a:extLst>
              <a:ext uri="{FF2B5EF4-FFF2-40B4-BE49-F238E27FC236}">
                <a16:creationId xmlns:a16="http://schemas.microsoft.com/office/drawing/2014/main" id="{D10EC157-6E46-478E-9E0B-E7DC52ABF319}"/>
              </a:ext>
            </a:extLst>
          </p:cNvPr>
          <p:cNvSpPr txBox="1"/>
          <p:nvPr/>
        </p:nvSpPr>
        <p:spPr>
          <a:xfrm>
            <a:off x="560538" y="1697393"/>
            <a:ext cx="2974554" cy="1200329"/>
          </a:xfrm>
          <a:prstGeom prst="rect">
            <a:avLst/>
          </a:prstGeom>
          <a:solidFill>
            <a:sysClr val="window" lastClr="FFFFFF"/>
          </a:solidFill>
          <a:ln w="12700" cap="flat" cmpd="sng" algn="ctr">
            <a:solidFill>
              <a:srgbClr val="ED7D31"/>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Action – Adventure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Grand Theft Auto V</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Mafia</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 dead redemption</a:t>
            </a:r>
          </a:p>
        </p:txBody>
      </p:sp>
      <p:sp>
        <p:nvSpPr>
          <p:cNvPr id="25" name="TextBox 24">
            <a:extLst>
              <a:ext uri="{FF2B5EF4-FFF2-40B4-BE49-F238E27FC236}">
                <a16:creationId xmlns:a16="http://schemas.microsoft.com/office/drawing/2014/main" id="{54EC4EF8-7F9D-4BB1-BD6B-BFD87EF31137}"/>
              </a:ext>
            </a:extLst>
          </p:cNvPr>
          <p:cNvSpPr txBox="1"/>
          <p:nvPr/>
        </p:nvSpPr>
        <p:spPr>
          <a:xfrm>
            <a:off x="560538" y="2967813"/>
            <a:ext cx="2974554" cy="1477328"/>
          </a:xfrm>
          <a:prstGeom prst="rect">
            <a:avLst/>
          </a:prstGeom>
          <a:noFill/>
          <a:ln>
            <a:solidFill>
              <a:srgbClr val="70AD47">
                <a:lumMod val="60000"/>
                <a:lumOff val="40000"/>
              </a:srgbClr>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First person shooting</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Battlefield V</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Counter Strike global offensive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Call of duty</a:t>
            </a:r>
          </a:p>
        </p:txBody>
      </p:sp>
      <p:sp>
        <p:nvSpPr>
          <p:cNvPr id="26" name="TextBox 25">
            <a:extLst>
              <a:ext uri="{FF2B5EF4-FFF2-40B4-BE49-F238E27FC236}">
                <a16:creationId xmlns:a16="http://schemas.microsoft.com/office/drawing/2014/main" id="{D3738C7E-680B-4295-8D10-A16268D58A68}"/>
              </a:ext>
            </a:extLst>
          </p:cNvPr>
          <p:cNvSpPr txBox="1"/>
          <p:nvPr/>
        </p:nvSpPr>
        <p:spPr>
          <a:xfrm>
            <a:off x="582572" y="4509447"/>
            <a:ext cx="2974554" cy="1200329"/>
          </a:xfrm>
          <a:prstGeom prst="rect">
            <a:avLst/>
          </a:prstGeom>
          <a:noFill/>
          <a:ln>
            <a:solidFill>
              <a:srgbClr val="FF0000"/>
            </a:solidFill>
          </a:ln>
        </p:spPr>
        <p:txBody>
          <a:bodyPr wrap="square" rtlCol="0">
            <a:spAutoFit/>
          </a:bodyPr>
          <a:lstStyle/>
          <a:p>
            <a:pPr algn="ctr" hangingPunct="1">
              <a:lnSpc>
                <a:spcPct val="100000"/>
              </a:lnSpc>
            </a:pPr>
            <a:r>
              <a:rPr lang="en-GB" sz="1800" kern="1200" dirty="0">
                <a:solidFill>
                  <a:prstClr val="black"/>
                </a:solidFill>
                <a:latin typeface="Arial" panose="020B0604020202020204" pitchFamily="34" charset="0"/>
                <a:ea typeface="+mn-ea"/>
                <a:cs typeface="Arial" panose="020B0604020202020204" pitchFamily="34" charset="0"/>
              </a:rPr>
              <a:t>Sports</a:t>
            </a:r>
          </a:p>
          <a:p>
            <a:pPr marL="342900" indent="-342900" hangingPunct="1">
              <a:lnSpc>
                <a:spcPct val="100000"/>
              </a:lnSpc>
              <a:buFont typeface="Arial" panose="020B0604020202020204" pitchFamily="34" charset="0"/>
              <a:buChar char="•"/>
            </a:pPr>
            <a:r>
              <a:rPr lang="en-GB" sz="1800" b="0" kern="1200" dirty="0">
                <a:solidFill>
                  <a:prstClr val="black"/>
                </a:solidFill>
                <a:latin typeface="Arial" panose="020B0604020202020204" pitchFamily="34" charset="0"/>
                <a:ea typeface="+mn-ea"/>
                <a:cs typeface="Arial" panose="020B0604020202020204" pitchFamily="34" charset="0"/>
              </a:rPr>
              <a:t>Forza</a:t>
            </a:r>
          </a:p>
          <a:p>
            <a:pPr marL="342900" indent="-342900" hangingPunct="1">
              <a:lnSpc>
                <a:spcPct val="100000"/>
              </a:lnSpc>
              <a:buFont typeface="Arial" panose="020B0604020202020204" pitchFamily="34" charset="0"/>
              <a:buChar char="•"/>
            </a:pPr>
            <a:r>
              <a:rPr lang="en-GB" sz="1800" b="0" kern="1200" dirty="0">
                <a:solidFill>
                  <a:prstClr val="black"/>
                </a:solidFill>
                <a:latin typeface="Arial" panose="020B0604020202020204" pitchFamily="34" charset="0"/>
                <a:ea typeface="+mn-ea"/>
                <a:cs typeface="Arial" panose="020B0604020202020204" pitchFamily="34" charset="0"/>
              </a:rPr>
              <a:t>FIFA 2020</a:t>
            </a:r>
          </a:p>
          <a:p>
            <a:pPr marL="342900" indent="-342900" hangingPunct="1">
              <a:lnSpc>
                <a:spcPct val="100000"/>
              </a:lnSpc>
              <a:buFont typeface="Arial" panose="020B0604020202020204" pitchFamily="34" charset="0"/>
              <a:buChar char="•"/>
            </a:pPr>
            <a:r>
              <a:rPr lang="en-GB" sz="1800" b="0" kern="1200" dirty="0">
                <a:solidFill>
                  <a:prstClr val="black"/>
                </a:solidFill>
                <a:latin typeface="Arial" panose="020B0604020202020204" pitchFamily="34" charset="0"/>
                <a:ea typeface="+mn-ea"/>
                <a:cs typeface="Arial" panose="020B0604020202020204" pitchFamily="34" charset="0"/>
              </a:rPr>
              <a:t>Rocket League</a:t>
            </a:r>
          </a:p>
        </p:txBody>
      </p:sp>
      <p:sp>
        <p:nvSpPr>
          <p:cNvPr id="27" name="TextBox 26">
            <a:extLst>
              <a:ext uri="{FF2B5EF4-FFF2-40B4-BE49-F238E27FC236}">
                <a16:creationId xmlns:a16="http://schemas.microsoft.com/office/drawing/2014/main" id="{CADDADE1-20C6-4DAC-AF1A-FAF96D1B2C5F}"/>
              </a:ext>
            </a:extLst>
          </p:cNvPr>
          <p:cNvSpPr txBox="1"/>
          <p:nvPr/>
        </p:nvSpPr>
        <p:spPr>
          <a:xfrm>
            <a:off x="1067314" y="1234471"/>
            <a:ext cx="2005070" cy="461665"/>
          </a:xfrm>
          <a:prstGeom prst="rect">
            <a:avLst/>
          </a:prstGeom>
          <a:noFill/>
        </p:spPr>
        <p:txBody>
          <a:bodyPr wrap="square" rtlCol="0">
            <a:spAutoFit/>
          </a:bodyPr>
          <a:lstStyle/>
          <a:p>
            <a:pPr algn="ctr" hangingPunct="1">
              <a:lnSpc>
                <a:spcPct val="100000"/>
              </a:lnSpc>
            </a:pPr>
            <a:r>
              <a:rPr lang="en-GB" sz="2400" b="0" kern="1200" dirty="0">
                <a:solidFill>
                  <a:prstClr val="black"/>
                </a:solidFill>
                <a:latin typeface="Calibri" panose="020F0502020204030204"/>
                <a:ea typeface="+mn-ea"/>
                <a:cs typeface="+mn-cs"/>
              </a:rPr>
              <a:t>Genre</a:t>
            </a:r>
            <a:endParaRPr lang="en-GB" sz="1800" b="0" kern="1200" dirty="0">
              <a:solidFill>
                <a:prstClr val="black"/>
              </a:solidFill>
              <a:latin typeface="Calibri" panose="020F0502020204030204"/>
              <a:ea typeface="+mn-ea"/>
              <a:cs typeface="+mn-cs"/>
            </a:endParaRPr>
          </a:p>
        </p:txBody>
      </p:sp>
      <p:sp>
        <p:nvSpPr>
          <p:cNvPr id="28" name="Flowchart: Alternate Process 27">
            <a:extLst>
              <a:ext uri="{FF2B5EF4-FFF2-40B4-BE49-F238E27FC236}">
                <a16:creationId xmlns:a16="http://schemas.microsoft.com/office/drawing/2014/main" id="{7E8CC900-B85D-4552-87EC-DFE40E5F75A3}"/>
              </a:ext>
            </a:extLst>
          </p:cNvPr>
          <p:cNvSpPr/>
          <p:nvPr/>
        </p:nvSpPr>
        <p:spPr>
          <a:xfrm>
            <a:off x="4421947" y="1068037"/>
            <a:ext cx="3371161" cy="5008302"/>
          </a:xfrm>
          <a:prstGeom prst="flowChartAlternateProcess">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TextBox 28">
            <a:extLst>
              <a:ext uri="{FF2B5EF4-FFF2-40B4-BE49-F238E27FC236}">
                <a16:creationId xmlns:a16="http://schemas.microsoft.com/office/drawing/2014/main" id="{4122A42E-EB9A-40AF-A255-DE0430B7C98C}"/>
              </a:ext>
            </a:extLst>
          </p:cNvPr>
          <p:cNvSpPr txBox="1"/>
          <p:nvPr/>
        </p:nvSpPr>
        <p:spPr>
          <a:xfrm>
            <a:off x="5104992" y="1068036"/>
            <a:ext cx="2005070" cy="830997"/>
          </a:xfrm>
          <a:prstGeom prst="rect">
            <a:avLst/>
          </a:prstGeom>
          <a:noFill/>
        </p:spPr>
        <p:txBody>
          <a:bodyPr wrap="square" rtlCol="0">
            <a:spAutoFit/>
          </a:bodyPr>
          <a:lstStyle/>
          <a:p>
            <a:pPr algn="ctr" hangingPunct="1">
              <a:lnSpc>
                <a:spcPct val="100000"/>
              </a:lnSpc>
            </a:pPr>
            <a:r>
              <a:rPr lang="en-GB" sz="2400" b="0" kern="1200" dirty="0">
                <a:solidFill>
                  <a:prstClr val="black"/>
                </a:solidFill>
                <a:latin typeface="Calibri" panose="020F0502020204030204"/>
                <a:ea typeface="+mn-ea"/>
                <a:cs typeface="+mn-cs"/>
              </a:rPr>
              <a:t>Content Complexity</a:t>
            </a:r>
            <a:endParaRPr lang="en-GB" sz="1800" b="0" kern="1200" dirty="0">
              <a:solidFill>
                <a:prstClr val="black"/>
              </a:solidFill>
              <a:latin typeface="Calibri" panose="020F0502020204030204"/>
              <a:ea typeface="+mn-ea"/>
              <a:cs typeface="+mn-cs"/>
            </a:endParaRPr>
          </a:p>
        </p:txBody>
      </p:sp>
      <p:sp>
        <p:nvSpPr>
          <p:cNvPr id="30" name="TextBox 29">
            <a:extLst>
              <a:ext uri="{FF2B5EF4-FFF2-40B4-BE49-F238E27FC236}">
                <a16:creationId xmlns:a16="http://schemas.microsoft.com/office/drawing/2014/main" id="{4F05C03E-691F-4036-9F4B-89A794EFA099}"/>
              </a:ext>
            </a:extLst>
          </p:cNvPr>
          <p:cNvSpPr txBox="1"/>
          <p:nvPr/>
        </p:nvSpPr>
        <p:spPr>
          <a:xfrm>
            <a:off x="4620250" y="1971419"/>
            <a:ext cx="2974554" cy="923330"/>
          </a:xfrm>
          <a:prstGeom prst="rect">
            <a:avLst/>
          </a:prstGeom>
          <a:solidFill>
            <a:sysClr val="window" lastClr="FFFFFF"/>
          </a:solidFill>
          <a:ln w="12700" cap="flat" cmpd="sng" algn="ctr">
            <a:solidFill>
              <a:srgbClr val="ED7D31"/>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 SITI</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Grand Theft Auto V</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 dead redemption</a:t>
            </a:r>
          </a:p>
        </p:txBody>
      </p:sp>
      <p:sp>
        <p:nvSpPr>
          <p:cNvPr id="31" name="TextBox 30">
            <a:extLst>
              <a:ext uri="{FF2B5EF4-FFF2-40B4-BE49-F238E27FC236}">
                <a16:creationId xmlns:a16="http://schemas.microsoft.com/office/drawing/2014/main" id="{71A3DE54-D0A8-4381-A718-D43E208A5925}"/>
              </a:ext>
            </a:extLst>
          </p:cNvPr>
          <p:cNvSpPr txBox="1"/>
          <p:nvPr/>
        </p:nvSpPr>
        <p:spPr>
          <a:xfrm>
            <a:off x="4620250" y="3055157"/>
            <a:ext cx="2974554" cy="1200329"/>
          </a:xfrm>
          <a:prstGeom prst="rect">
            <a:avLst/>
          </a:prstGeom>
          <a:noFill/>
          <a:ln>
            <a:solidFill>
              <a:srgbClr val="70AD47">
                <a:lumMod val="60000"/>
                <a:lumOff val="40000"/>
              </a:srgbClr>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Intermediate SITI</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Counter Strike global offensive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Call of duty</a:t>
            </a:r>
          </a:p>
        </p:txBody>
      </p:sp>
      <p:sp>
        <p:nvSpPr>
          <p:cNvPr id="32" name="TextBox 31">
            <a:extLst>
              <a:ext uri="{FF2B5EF4-FFF2-40B4-BE49-F238E27FC236}">
                <a16:creationId xmlns:a16="http://schemas.microsoft.com/office/drawing/2014/main" id="{01667243-31CE-49C5-A203-5BA8C8EC8A38}"/>
              </a:ext>
            </a:extLst>
          </p:cNvPr>
          <p:cNvSpPr txBox="1"/>
          <p:nvPr/>
        </p:nvSpPr>
        <p:spPr>
          <a:xfrm>
            <a:off x="4620250" y="4442045"/>
            <a:ext cx="2974554" cy="923330"/>
          </a:xfrm>
          <a:prstGeom prst="rect">
            <a:avLst/>
          </a:prstGeom>
          <a:noFill/>
          <a:ln>
            <a:solidFill>
              <a:srgbClr val="FF0000"/>
            </a:solidFill>
          </a:ln>
        </p:spPr>
        <p:txBody>
          <a:bodyPr wrap="square" rtlCol="0">
            <a:spAutoFit/>
          </a:bodyPr>
          <a:lstStyle/>
          <a:p>
            <a:pPr algn="ctr" hangingPunct="1">
              <a:lnSpc>
                <a:spcPct val="100000"/>
              </a:lnSpc>
            </a:pPr>
            <a:r>
              <a:rPr lang="en-GB" sz="1800" b="0" kern="1200" dirty="0">
                <a:solidFill>
                  <a:prstClr val="black"/>
                </a:solidFill>
                <a:latin typeface="Arial" panose="020B0604020202020204" pitchFamily="34" charset="0"/>
                <a:ea typeface="+mn-ea"/>
                <a:cs typeface="Arial" panose="020B0604020202020204" pitchFamily="34" charset="0"/>
              </a:rPr>
              <a:t>Low</a:t>
            </a:r>
            <a:r>
              <a:rPr lang="en-GB" sz="1800" kern="1200" dirty="0">
                <a:solidFill>
                  <a:prstClr val="black"/>
                </a:solidFill>
                <a:latin typeface="Arial" panose="020B0604020202020204" pitchFamily="34" charset="0"/>
                <a:ea typeface="+mn-ea"/>
                <a:cs typeface="Arial" panose="020B0604020202020204" pitchFamily="34" charset="0"/>
              </a:rPr>
              <a:t> </a:t>
            </a:r>
            <a:r>
              <a:rPr lang="en-GB" sz="1800" b="0" kern="1200" dirty="0">
                <a:solidFill>
                  <a:prstClr val="black"/>
                </a:solidFill>
                <a:latin typeface="Arial" panose="020B0604020202020204" pitchFamily="34" charset="0"/>
                <a:ea typeface="+mn-ea"/>
                <a:cs typeface="Arial" panose="020B0604020202020204" pitchFamily="34" charset="0"/>
              </a:rPr>
              <a:t>SITI</a:t>
            </a:r>
          </a:p>
          <a:p>
            <a:pPr marL="342900" indent="-342900" hangingPunct="1">
              <a:lnSpc>
                <a:spcPct val="100000"/>
              </a:lnSpc>
              <a:buFont typeface="Arial" panose="020B0604020202020204" pitchFamily="34" charset="0"/>
              <a:buChar char="•"/>
            </a:pPr>
            <a:r>
              <a:rPr lang="en-GB" sz="1800" b="0" kern="1200" dirty="0">
                <a:solidFill>
                  <a:prstClr val="black"/>
                </a:solidFill>
                <a:latin typeface="Arial" panose="020B0604020202020204" pitchFamily="34" charset="0"/>
                <a:ea typeface="+mn-ea"/>
                <a:cs typeface="Arial" panose="020B0604020202020204" pitchFamily="34" charset="0"/>
              </a:rPr>
              <a:t>Forza</a:t>
            </a:r>
          </a:p>
          <a:p>
            <a:pPr marL="342900" indent="-342900" hangingPunct="1">
              <a:lnSpc>
                <a:spcPct val="100000"/>
              </a:lnSpc>
              <a:buFont typeface="Arial" panose="020B0604020202020204" pitchFamily="34" charset="0"/>
              <a:buChar char="•"/>
            </a:pPr>
            <a:r>
              <a:rPr lang="en-GB" sz="1800" b="0" kern="1200" dirty="0">
                <a:solidFill>
                  <a:prstClr val="black"/>
                </a:solidFill>
                <a:latin typeface="Arial" panose="020B0604020202020204" pitchFamily="34" charset="0"/>
                <a:ea typeface="+mn-ea"/>
                <a:cs typeface="Arial" panose="020B0604020202020204" pitchFamily="34" charset="0"/>
              </a:rPr>
              <a:t>FIFA 2020</a:t>
            </a:r>
          </a:p>
        </p:txBody>
      </p:sp>
      <p:sp>
        <p:nvSpPr>
          <p:cNvPr id="33" name="Flowchart: Alternate Process 32">
            <a:extLst>
              <a:ext uri="{FF2B5EF4-FFF2-40B4-BE49-F238E27FC236}">
                <a16:creationId xmlns:a16="http://schemas.microsoft.com/office/drawing/2014/main" id="{7EB012BE-B240-4B27-865E-E5D8626C251D}"/>
              </a:ext>
            </a:extLst>
          </p:cNvPr>
          <p:cNvSpPr/>
          <p:nvPr/>
        </p:nvSpPr>
        <p:spPr>
          <a:xfrm>
            <a:off x="8476153" y="1038534"/>
            <a:ext cx="3371161" cy="5008302"/>
          </a:xfrm>
          <a:prstGeom prst="flowChartAlternateProcess">
            <a:avLst/>
          </a:prstGeom>
          <a:solidFill>
            <a:sysClr val="window" lastClr="FFFFFF"/>
          </a:solidFill>
          <a:ln w="12700" cap="flat" cmpd="sng" algn="ctr">
            <a:solidFill>
              <a:srgbClr val="5B9BD5">
                <a:shade val="50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26EA9DF3-6314-4734-9302-33323B4B75FF}"/>
              </a:ext>
            </a:extLst>
          </p:cNvPr>
          <p:cNvSpPr txBox="1"/>
          <p:nvPr/>
        </p:nvSpPr>
        <p:spPr>
          <a:xfrm>
            <a:off x="9159198" y="1038533"/>
            <a:ext cx="2005070" cy="461665"/>
          </a:xfrm>
          <a:prstGeom prst="rect">
            <a:avLst/>
          </a:prstGeom>
          <a:noFill/>
        </p:spPr>
        <p:txBody>
          <a:bodyPr wrap="square" rtlCol="0">
            <a:spAutoFit/>
          </a:bodyPr>
          <a:lstStyle/>
          <a:p>
            <a:pPr algn="ctr" hangingPunct="1">
              <a:lnSpc>
                <a:spcPct val="100000"/>
              </a:lnSpc>
            </a:pPr>
            <a:r>
              <a:rPr lang="en-GB" sz="2400" b="0" kern="1200" dirty="0">
                <a:solidFill>
                  <a:prstClr val="black"/>
                </a:solidFill>
                <a:latin typeface="Calibri" panose="020F0502020204030204"/>
                <a:ea typeface="+mn-ea"/>
                <a:cs typeface="+mn-cs"/>
              </a:rPr>
              <a:t>Pace</a:t>
            </a:r>
            <a:endParaRPr lang="en-GB" sz="1800" b="0" kern="1200" dirty="0">
              <a:solidFill>
                <a:prstClr val="black"/>
              </a:solidFill>
              <a:latin typeface="Calibri" panose="020F0502020204030204"/>
              <a:ea typeface="+mn-ea"/>
              <a:cs typeface="+mn-cs"/>
            </a:endParaRPr>
          </a:p>
        </p:txBody>
      </p:sp>
      <p:sp>
        <p:nvSpPr>
          <p:cNvPr id="35" name="TextBox 34">
            <a:extLst>
              <a:ext uri="{FF2B5EF4-FFF2-40B4-BE49-F238E27FC236}">
                <a16:creationId xmlns:a16="http://schemas.microsoft.com/office/drawing/2014/main" id="{2A4F652C-8900-4D0D-8E25-D042666275F1}"/>
              </a:ext>
            </a:extLst>
          </p:cNvPr>
          <p:cNvSpPr txBox="1"/>
          <p:nvPr/>
        </p:nvSpPr>
        <p:spPr>
          <a:xfrm>
            <a:off x="8674456" y="1918676"/>
            <a:ext cx="2974554" cy="646331"/>
          </a:xfrm>
          <a:prstGeom prst="rect">
            <a:avLst/>
          </a:prstGeom>
          <a:solidFill>
            <a:sysClr val="window" lastClr="FFFFFF"/>
          </a:solidFill>
          <a:ln w="12700" cap="flat" cmpd="sng" algn="ctr">
            <a:solidFill>
              <a:srgbClr val="ED7D31"/>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Grand Theft Auto V</a:t>
            </a:r>
          </a:p>
        </p:txBody>
      </p:sp>
      <p:sp>
        <p:nvSpPr>
          <p:cNvPr id="36" name="TextBox 35">
            <a:extLst>
              <a:ext uri="{FF2B5EF4-FFF2-40B4-BE49-F238E27FC236}">
                <a16:creationId xmlns:a16="http://schemas.microsoft.com/office/drawing/2014/main" id="{78C90A08-0C24-4879-9A27-92F57A9E65E2}"/>
              </a:ext>
            </a:extLst>
          </p:cNvPr>
          <p:cNvSpPr txBox="1"/>
          <p:nvPr/>
        </p:nvSpPr>
        <p:spPr>
          <a:xfrm>
            <a:off x="8656908" y="2783147"/>
            <a:ext cx="2974554" cy="923330"/>
          </a:xfrm>
          <a:prstGeom prst="rect">
            <a:avLst/>
          </a:prstGeom>
          <a:noFill/>
          <a:ln>
            <a:solidFill>
              <a:srgbClr val="70AD47">
                <a:lumMod val="60000"/>
                <a:lumOff val="40000"/>
              </a:srgbClr>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Intermediate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Counter Strike global offensive </a:t>
            </a:r>
          </a:p>
        </p:txBody>
      </p:sp>
      <p:sp>
        <p:nvSpPr>
          <p:cNvPr id="37" name="TextBox 36">
            <a:extLst>
              <a:ext uri="{FF2B5EF4-FFF2-40B4-BE49-F238E27FC236}">
                <a16:creationId xmlns:a16="http://schemas.microsoft.com/office/drawing/2014/main" id="{ACCBDD24-7B15-47CC-BDD7-640EF6F79E07}"/>
              </a:ext>
            </a:extLst>
          </p:cNvPr>
          <p:cNvSpPr txBox="1"/>
          <p:nvPr/>
        </p:nvSpPr>
        <p:spPr>
          <a:xfrm>
            <a:off x="8634874" y="4025575"/>
            <a:ext cx="2974554" cy="646331"/>
          </a:xfrm>
          <a:prstGeom prst="rect">
            <a:avLst/>
          </a:prstGeom>
          <a:noFill/>
          <a:ln>
            <a:solidFill>
              <a:srgbClr val="FF0000"/>
            </a:solidFill>
          </a:ln>
        </p:spPr>
        <p:txBody>
          <a:bodyPr wrap="square" rtlCol="0">
            <a:spAutoFit/>
          </a:bodyPr>
          <a:lstStyle/>
          <a:p>
            <a:pPr algn="ctr" hangingPunct="1">
              <a:lnSpc>
                <a:spcPct val="100000"/>
              </a:lnSpc>
            </a:pPr>
            <a:r>
              <a:rPr lang="en-GB" sz="1800" b="0" kern="1200" dirty="0">
                <a:solidFill>
                  <a:prstClr val="black"/>
                </a:solidFill>
                <a:latin typeface="Arial" panose="020B0604020202020204" pitchFamily="34" charset="0"/>
                <a:ea typeface="+mn-ea"/>
                <a:cs typeface="Arial" panose="020B0604020202020204" pitchFamily="34" charset="0"/>
              </a:rPr>
              <a:t>Low</a:t>
            </a:r>
          </a:p>
          <a:p>
            <a:pPr marL="342900" indent="-342900" hangingPunct="1">
              <a:lnSpc>
                <a:spcPct val="100000"/>
              </a:lnSpc>
              <a:buFont typeface="Arial" panose="020B0604020202020204" pitchFamily="34" charset="0"/>
              <a:buChar char="•"/>
            </a:pPr>
            <a:r>
              <a:rPr lang="en-GB" sz="1800" b="0" kern="1200" dirty="0">
                <a:solidFill>
                  <a:prstClr val="black"/>
                </a:solidFill>
                <a:latin typeface="Arial" panose="020B0604020202020204" pitchFamily="34" charset="0"/>
                <a:ea typeface="+mn-ea"/>
                <a:cs typeface="Arial" panose="020B0604020202020204" pitchFamily="34" charset="0"/>
              </a:rPr>
              <a:t>FIFA 2020</a:t>
            </a:r>
          </a:p>
        </p:txBody>
      </p:sp>
      <p:sp>
        <p:nvSpPr>
          <p:cNvPr id="38" name="Right Arrow 19">
            <a:extLst>
              <a:ext uri="{FF2B5EF4-FFF2-40B4-BE49-F238E27FC236}">
                <a16:creationId xmlns:a16="http://schemas.microsoft.com/office/drawing/2014/main" id="{D890CF75-725C-4ACE-9EBC-AC5CA177C6A9}"/>
              </a:ext>
            </a:extLst>
          </p:cNvPr>
          <p:cNvSpPr/>
          <p:nvPr/>
        </p:nvSpPr>
        <p:spPr>
          <a:xfrm>
            <a:off x="3760940" y="2831884"/>
            <a:ext cx="672026" cy="539827"/>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ight Arrow 20">
            <a:extLst>
              <a:ext uri="{FF2B5EF4-FFF2-40B4-BE49-F238E27FC236}">
                <a16:creationId xmlns:a16="http://schemas.microsoft.com/office/drawing/2014/main" id="{B6D9B31B-A268-4016-80FC-3DD047367AA2}"/>
              </a:ext>
            </a:extLst>
          </p:cNvPr>
          <p:cNvSpPr/>
          <p:nvPr/>
        </p:nvSpPr>
        <p:spPr>
          <a:xfrm>
            <a:off x="7804126" y="2804202"/>
            <a:ext cx="672026" cy="539827"/>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Text Placeholder 4">
            <a:extLst>
              <a:ext uri="{FF2B5EF4-FFF2-40B4-BE49-F238E27FC236}">
                <a16:creationId xmlns:a16="http://schemas.microsoft.com/office/drawing/2014/main" id="{AEB9589D-10FB-4510-BBDB-8B52CF7B3E79}"/>
              </a:ext>
            </a:extLst>
          </p:cNvPr>
          <p:cNvSpPr txBox="1">
            <a:spLocks/>
          </p:cNvSpPr>
          <p:nvPr/>
        </p:nvSpPr>
        <p:spPr>
          <a:xfrm>
            <a:off x="1289464" y="191170"/>
            <a:ext cx="9636125"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Game Selection</a:t>
            </a:r>
          </a:p>
        </p:txBody>
      </p:sp>
    </p:spTree>
    <p:extLst>
      <p:ext uri="{BB962C8B-B14F-4D97-AF65-F5344CB8AC3E}">
        <p14:creationId xmlns:p14="http://schemas.microsoft.com/office/powerpoint/2010/main" val="216996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12724DC7-820D-4BC2-A20F-DB9A7A659AF9}"/>
              </a:ext>
            </a:extLst>
          </p:cNvPr>
          <p:cNvSpPr txBox="1">
            <a:spLocks/>
          </p:cNvSpPr>
          <p:nvPr/>
        </p:nvSpPr>
        <p:spPr>
          <a:xfrm>
            <a:off x="1289464" y="309154"/>
            <a:ext cx="9636125"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QoS implementation</a:t>
            </a:r>
          </a:p>
        </p:txBody>
      </p:sp>
      <p:pic>
        <p:nvPicPr>
          <p:cNvPr id="8" name="Picture 7">
            <a:extLst>
              <a:ext uri="{FF2B5EF4-FFF2-40B4-BE49-F238E27FC236}">
                <a16:creationId xmlns:a16="http://schemas.microsoft.com/office/drawing/2014/main" id="{9DD465DE-0A78-42A6-B73D-2DA68FC4168B}"/>
              </a:ext>
            </a:extLst>
          </p:cNvPr>
          <p:cNvPicPr>
            <a:picLocks noChangeAspect="1"/>
          </p:cNvPicPr>
          <p:nvPr/>
        </p:nvPicPr>
        <p:blipFill>
          <a:blip r:embed="rId2"/>
          <a:stretch>
            <a:fillRect/>
          </a:stretch>
        </p:blipFill>
        <p:spPr>
          <a:xfrm>
            <a:off x="2090840" y="3058156"/>
            <a:ext cx="8010319" cy="2293553"/>
          </a:xfrm>
          <a:prstGeom prst="rect">
            <a:avLst/>
          </a:prstGeom>
        </p:spPr>
      </p:pic>
      <p:sp>
        <p:nvSpPr>
          <p:cNvPr id="9" name="TextBox 8">
            <a:extLst>
              <a:ext uri="{FF2B5EF4-FFF2-40B4-BE49-F238E27FC236}">
                <a16:creationId xmlns:a16="http://schemas.microsoft.com/office/drawing/2014/main" id="{D9167658-7636-49E4-A478-2BA6C6EEB9DF}"/>
              </a:ext>
            </a:extLst>
          </p:cNvPr>
          <p:cNvSpPr txBox="1"/>
          <p:nvPr/>
        </p:nvSpPr>
        <p:spPr>
          <a:xfrm>
            <a:off x="796412" y="1135447"/>
            <a:ext cx="10854814" cy="2021451"/>
          </a:xfrm>
          <a:prstGeom prst="rect">
            <a:avLst/>
          </a:prstGeom>
          <a:noFill/>
        </p:spPr>
        <p:txBody>
          <a:bodyPr wrap="square" rtlCol="0">
            <a:spAutoFit/>
          </a:bodyPr>
          <a:lstStyle/>
          <a:p>
            <a:pPr marL="342900" indent="-342900" algn="just">
              <a:buFont typeface="Arial" panose="020B0604020202020204" pitchFamily="34" charset="0"/>
              <a:buChar char="•"/>
            </a:pPr>
            <a:r>
              <a:rPr lang="en-GB" sz="3200" b="0" dirty="0">
                <a:solidFill>
                  <a:srgbClr val="000000"/>
                </a:solidFill>
                <a:latin typeface="Arial" panose="020B0604020202020204" pitchFamily="34" charset="0"/>
                <a:cs typeface="Arial" panose="020B0604020202020204" pitchFamily="34" charset="0"/>
              </a:rPr>
              <a:t>Three classes of scenarios implemented:</a:t>
            </a:r>
          </a:p>
          <a:p>
            <a:pPr marL="571500" indent="-571500" algn="just">
              <a:buFont typeface="+mj-lt"/>
              <a:buAutoNum type="romanUcPeriod"/>
            </a:pPr>
            <a:r>
              <a:rPr lang="en-GB" sz="3200" b="0" dirty="0">
                <a:solidFill>
                  <a:srgbClr val="000000"/>
                </a:solidFill>
                <a:latin typeface="Arial" panose="020B0604020202020204" pitchFamily="34" charset="0"/>
                <a:cs typeface="Arial" panose="020B0604020202020204" pitchFamily="34" charset="0"/>
              </a:rPr>
              <a:t>Delay only</a:t>
            </a:r>
          </a:p>
          <a:p>
            <a:pPr marL="571500" indent="-571500" algn="just">
              <a:buFont typeface="+mj-lt"/>
              <a:buAutoNum type="romanUcPeriod"/>
            </a:pPr>
            <a:r>
              <a:rPr lang="en-GB" sz="3200" b="0" dirty="0">
                <a:solidFill>
                  <a:srgbClr val="000000"/>
                </a:solidFill>
                <a:latin typeface="Arial" panose="020B0604020202020204" pitchFamily="34" charset="0"/>
                <a:cs typeface="Arial" panose="020B0604020202020204" pitchFamily="34" charset="0"/>
              </a:rPr>
              <a:t>PLR only</a:t>
            </a:r>
          </a:p>
          <a:p>
            <a:pPr marL="571500" indent="-571500" algn="just">
              <a:buFont typeface="+mj-lt"/>
              <a:buAutoNum type="romanUcPeriod"/>
            </a:pPr>
            <a:r>
              <a:rPr lang="en-GB" sz="3200" b="0" dirty="0">
                <a:solidFill>
                  <a:srgbClr val="000000"/>
                </a:solidFill>
                <a:latin typeface="Arial" panose="020B0604020202020204" pitchFamily="34" charset="0"/>
                <a:cs typeface="Arial" panose="020B0604020202020204" pitchFamily="34" charset="0"/>
              </a:rPr>
              <a:t>Mixed (delay + PLR)</a:t>
            </a:r>
          </a:p>
          <a:p>
            <a:pPr marL="571500" indent="-571500" algn="just">
              <a:buFont typeface="+mj-lt"/>
              <a:buAutoNum type="romanUcPeriod"/>
            </a:pPr>
            <a:endParaRPr lang="en-GB" sz="2800" dirty="0">
              <a:solidFill>
                <a:schemeClr val="tx1"/>
              </a:solidFill>
            </a:endParaRPr>
          </a:p>
        </p:txBody>
      </p:sp>
      <p:sp>
        <p:nvSpPr>
          <p:cNvPr id="10" name="TextBox 9">
            <a:extLst>
              <a:ext uri="{FF2B5EF4-FFF2-40B4-BE49-F238E27FC236}">
                <a16:creationId xmlns:a16="http://schemas.microsoft.com/office/drawing/2014/main" id="{70E8DC16-E12A-4256-B641-DDFE59690EEE}"/>
              </a:ext>
            </a:extLst>
          </p:cNvPr>
          <p:cNvSpPr txBox="1"/>
          <p:nvPr/>
        </p:nvSpPr>
        <p:spPr>
          <a:xfrm>
            <a:off x="2789902" y="5316894"/>
            <a:ext cx="6867834" cy="344710"/>
          </a:xfrm>
          <a:prstGeom prst="rect">
            <a:avLst/>
          </a:prstGeom>
          <a:noFill/>
        </p:spPr>
        <p:txBody>
          <a:bodyPr wrap="square" rtlCol="0">
            <a:spAutoFit/>
          </a:bodyPr>
          <a:lstStyle/>
          <a:p>
            <a:pPr algn="ctr"/>
            <a:r>
              <a:rPr lang="en-GB" b="0" i="1" dirty="0">
                <a:solidFill>
                  <a:schemeClr val="tx1"/>
                </a:solidFill>
              </a:rPr>
              <a:t>Table: Summary of Network parameters implemented in </a:t>
            </a:r>
            <a:r>
              <a:rPr lang="en-GB" b="0" i="1" dirty="0" err="1">
                <a:solidFill>
                  <a:schemeClr val="tx1"/>
                </a:solidFill>
              </a:rPr>
              <a:t>NetEM</a:t>
            </a:r>
            <a:endParaRPr lang="en-GB" b="0" i="1" dirty="0">
              <a:solidFill>
                <a:schemeClr val="tx1"/>
              </a:solidFill>
            </a:endParaRPr>
          </a:p>
        </p:txBody>
      </p:sp>
    </p:spTree>
    <p:extLst>
      <p:ext uri="{BB962C8B-B14F-4D97-AF65-F5344CB8AC3E}">
        <p14:creationId xmlns:p14="http://schemas.microsoft.com/office/powerpoint/2010/main" val="686486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16B2D708-75B7-4939-801C-6CCBFE7666E6}"/>
              </a:ext>
            </a:extLst>
          </p:cNvPr>
          <p:cNvSpPr txBox="1">
            <a:spLocks/>
          </p:cNvSpPr>
          <p:nvPr/>
        </p:nvSpPr>
        <p:spPr>
          <a:xfrm>
            <a:off x="1289464" y="309154"/>
            <a:ext cx="9636125"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5400" dirty="0" err="1"/>
              <a:t>NetEm</a:t>
            </a:r>
            <a:r>
              <a:rPr lang="en-GB" sz="5400" dirty="0"/>
              <a:t> modifications</a:t>
            </a:r>
          </a:p>
        </p:txBody>
      </p:sp>
      <p:sp>
        <p:nvSpPr>
          <p:cNvPr id="7" name="TextBox 6">
            <a:extLst>
              <a:ext uri="{FF2B5EF4-FFF2-40B4-BE49-F238E27FC236}">
                <a16:creationId xmlns:a16="http://schemas.microsoft.com/office/drawing/2014/main" id="{DD61DCF0-BBA4-4CA2-A3DE-2BF49B921AE1}"/>
              </a:ext>
            </a:extLst>
          </p:cNvPr>
          <p:cNvSpPr txBox="1"/>
          <p:nvPr/>
        </p:nvSpPr>
        <p:spPr>
          <a:xfrm>
            <a:off x="796412" y="2365703"/>
            <a:ext cx="10854814" cy="2319418"/>
          </a:xfrm>
          <a:prstGeom prst="rect">
            <a:avLst/>
          </a:prstGeom>
          <a:noFill/>
        </p:spPr>
        <p:txBody>
          <a:bodyPr wrap="square" rtlCol="0">
            <a:spAutoFit/>
          </a:bodyPr>
          <a:lstStyle/>
          <a:p>
            <a:pPr marL="571500" indent="-571500" algn="just">
              <a:buFont typeface="Arial" panose="020B0604020202020204" pitchFamily="34" charset="0"/>
              <a:buChar char="•"/>
            </a:pPr>
            <a:r>
              <a:rPr lang="en-GB" sz="3600" b="0" dirty="0">
                <a:solidFill>
                  <a:srgbClr val="000000"/>
                </a:solidFill>
                <a:latin typeface="Arial" panose="020B0604020202020204" pitchFamily="34" charset="0"/>
                <a:cs typeface="Arial" panose="020B0604020202020204" pitchFamily="34" charset="0"/>
              </a:rPr>
              <a:t>Realistic Delay distributions implemented using iproute2 and custom tables.</a:t>
            </a:r>
          </a:p>
          <a:p>
            <a:pPr marL="571500" indent="-571500" algn="just">
              <a:buFont typeface="Arial" panose="020B0604020202020204" pitchFamily="34" charset="0"/>
              <a:buChar char="•"/>
            </a:pPr>
            <a:endParaRPr lang="en-GB" sz="3600" b="0" dirty="0">
              <a:solidFill>
                <a:srgbClr val="000000"/>
              </a:solidFill>
              <a:latin typeface="Arial" panose="020B0604020202020204" pitchFamily="34" charset="0"/>
              <a:cs typeface="Arial" panose="020B0604020202020204" pitchFamily="34" charset="0"/>
            </a:endParaRPr>
          </a:p>
          <a:p>
            <a:pPr marL="571500" indent="-571500" algn="just">
              <a:buFont typeface="Arial" panose="020B0604020202020204" pitchFamily="34" charset="0"/>
              <a:buChar char="•"/>
            </a:pPr>
            <a:r>
              <a:rPr lang="en-GB" sz="3600" b="0" dirty="0">
                <a:solidFill>
                  <a:srgbClr val="000000"/>
                </a:solidFill>
                <a:latin typeface="Arial" panose="020B0604020202020204" pitchFamily="34" charset="0"/>
                <a:cs typeface="Arial" panose="020B0604020202020204" pitchFamily="34" charset="0"/>
              </a:rPr>
              <a:t>Empirical correlation between PLR and delay implemented. </a:t>
            </a:r>
          </a:p>
        </p:txBody>
      </p:sp>
    </p:spTree>
    <p:extLst>
      <p:ext uri="{BB962C8B-B14F-4D97-AF65-F5344CB8AC3E}">
        <p14:creationId xmlns:p14="http://schemas.microsoft.com/office/powerpoint/2010/main" val="2451797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4">
            <a:extLst>
              <a:ext uri="{FF2B5EF4-FFF2-40B4-BE49-F238E27FC236}">
                <a16:creationId xmlns:a16="http://schemas.microsoft.com/office/drawing/2014/main" id="{F43095FC-BCAD-4DD6-A489-45FE385D5829}"/>
              </a:ext>
            </a:extLst>
          </p:cNvPr>
          <p:cNvSpPr txBox="1">
            <a:spLocks/>
          </p:cNvSpPr>
          <p:nvPr/>
        </p:nvSpPr>
        <p:spPr>
          <a:xfrm>
            <a:off x="1289464" y="191170"/>
            <a:ext cx="9636125" cy="87788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8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4800" dirty="0"/>
              <a:t>Subjective Testing testbed</a:t>
            </a:r>
          </a:p>
        </p:txBody>
      </p:sp>
      <p:pic>
        <p:nvPicPr>
          <p:cNvPr id="12" name="Picture 11">
            <a:extLst>
              <a:ext uri="{FF2B5EF4-FFF2-40B4-BE49-F238E27FC236}">
                <a16:creationId xmlns:a16="http://schemas.microsoft.com/office/drawing/2014/main" id="{2FE323C2-1C5A-4CE8-BDD4-E9E93CD8E4B0}"/>
              </a:ext>
            </a:extLst>
          </p:cNvPr>
          <p:cNvPicPr>
            <a:picLocks noChangeAspect="1"/>
          </p:cNvPicPr>
          <p:nvPr/>
        </p:nvPicPr>
        <p:blipFill>
          <a:blip r:embed="rId2"/>
          <a:stretch>
            <a:fillRect/>
          </a:stretch>
        </p:blipFill>
        <p:spPr>
          <a:xfrm>
            <a:off x="1644138" y="1194620"/>
            <a:ext cx="8931789" cy="4756662"/>
          </a:xfrm>
          <a:prstGeom prst="rect">
            <a:avLst/>
          </a:prstGeom>
        </p:spPr>
      </p:pic>
    </p:spTree>
    <p:extLst>
      <p:ext uri="{BB962C8B-B14F-4D97-AF65-F5344CB8AC3E}">
        <p14:creationId xmlns:p14="http://schemas.microsoft.com/office/powerpoint/2010/main" val="2524963661"/>
      </p:ext>
    </p:extLst>
  </p:cSld>
  <p:clrMapOvr>
    <a:masterClrMapping/>
  </p:clrMapOvr>
</p:sld>
</file>

<file path=ppt/theme/theme1.xml><?xml version="1.0" encoding="utf-8"?>
<a:theme xmlns:a="http://schemas.openxmlformats.org/drawingml/2006/main" name="Office Theme">
  <a:themeElements>
    <a:clrScheme name="QMUL colour palette">
      <a:dk1>
        <a:srgbClr val="253967"/>
      </a:dk1>
      <a:lt1>
        <a:srgbClr val="FFFFFF"/>
      </a:lt1>
      <a:dk2>
        <a:srgbClr val="32706A"/>
      </a:dk2>
      <a:lt2>
        <a:srgbClr val="C5A539"/>
      </a:lt2>
      <a:accent1>
        <a:srgbClr val="C2632C"/>
      </a:accent1>
      <a:accent2>
        <a:srgbClr val="6F2A6E"/>
      </a:accent2>
      <a:accent3>
        <a:srgbClr val="AD2D27"/>
      </a:accent3>
      <a:accent4>
        <a:srgbClr val="3B768E"/>
      </a:accent4>
      <a:accent5>
        <a:srgbClr val="F08E34"/>
      </a:accent5>
      <a:accent6>
        <a:srgbClr val="459CDD"/>
      </a:accent6>
      <a:hlink>
        <a:srgbClr val="5BB5C3"/>
      </a:hlink>
      <a:folHlink>
        <a:srgbClr val="FDEC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64E603B631734083FE7F1128D686EF" ma:contentTypeVersion="14" ma:contentTypeDescription="Create a new document." ma:contentTypeScope="" ma:versionID="0e977f74cf4034b1153a4c1b79822078">
  <xsd:schema xmlns:xsd="http://www.w3.org/2001/XMLSchema" xmlns:xs="http://www.w3.org/2001/XMLSchema" xmlns:p="http://schemas.microsoft.com/office/2006/metadata/properties" xmlns:ns3="69a6b3d5-70dc-4ba1-9c80-8f762551b547" xmlns:ns4="db412086-c6bd-449b-8ebc-1c778c2fd750" targetNamespace="http://schemas.microsoft.com/office/2006/metadata/properties" ma:root="true" ma:fieldsID="b7da5d3322d6f939d02da954dfa0c0d7" ns3:_="" ns4:_="">
    <xsd:import namespace="69a6b3d5-70dc-4ba1-9c80-8f762551b547"/>
    <xsd:import namespace="db412086-c6bd-449b-8ebc-1c778c2fd75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a6b3d5-70dc-4ba1-9c80-8f762551b5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412086-c6bd-449b-8ebc-1c778c2fd75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F22EA5-958D-45CA-8EDB-5629E3A37260}">
  <ds:schemaRefs>
    <ds:schemaRef ds:uri="http://schemas.microsoft.com/sharepoint/v3/contenttype/forms"/>
  </ds:schemaRefs>
</ds:datastoreItem>
</file>

<file path=customXml/itemProps2.xml><?xml version="1.0" encoding="utf-8"?>
<ds:datastoreItem xmlns:ds="http://schemas.openxmlformats.org/officeDocument/2006/customXml" ds:itemID="{904573CA-52B7-49FB-9513-2F22E35009D2}">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69a6b3d5-70dc-4ba1-9c80-8f762551b547"/>
    <ds:schemaRef ds:uri="http://purl.org/dc/elements/1.1/"/>
    <ds:schemaRef ds:uri="http://schemas.openxmlformats.org/package/2006/metadata/core-properties"/>
    <ds:schemaRef ds:uri="db412086-c6bd-449b-8ebc-1c778c2fd750"/>
    <ds:schemaRef ds:uri="http://www.w3.org/XML/1998/namespace"/>
    <ds:schemaRef ds:uri="http://purl.org/dc/dcmitype/"/>
  </ds:schemaRefs>
</ds:datastoreItem>
</file>

<file path=customXml/itemProps3.xml><?xml version="1.0" encoding="utf-8"?>
<ds:datastoreItem xmlns:ds="http://schemas.openxmlformats.org/officeDocument/2006/customXml" ds:itemID="{BE07872F-6D92-410E-9B30-5BC232BFB2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a6b3d5-70dc-4ba1-9c80-8f762551b547"/>
    <ds:schemaRef ds:uri="db412086-c6bd-449b-8ebc-1c778c2fd7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4969</TotalTime>
  <Words>485</Words>
  <Application>Microsoft Office PowerPoint</Application>
  <PresentationFormat>Widescreen</PresentationFormat>
  <Paragraphs>121</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Source Sans Pro</vt:lpstr>
      <vt:lpstr>Trade Gothic LT Std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Kristian Hibberd</dc:creator>
  <cp:lastModifiedBy>Abdul Wahab</cp:lastModifiedBy>
  <cp:revision>379</cp:revision>
  <dcterms:modified xsi:type="dcterms:W3CDTF">2021-07-01T14:47:17Z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0x0101004364E603B631734083FE7F1128D686EF</vt:lpwstr>
  </property>
</Properties>
</file>