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836" r:id="rId2"/>
    <p:sldId id="739" r:id="rId3"/>
  </p:sldIdLst>
  <p:sldSz cx="9144000" cy="6858000" type="screen4x3"/>
  <p:notesSz cx="10234613" cy="7099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99"/>
        </a:solidFill>
        <a:latin typeface="Tahom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000"/>
    <a:srgbClr val="0E207F"/>
    <a:srgbClr val="DDEEFF"/>
    <a:srgbClr val="F9A61C"/>
    <a:srgbClr val="1D305E"/>
    <a:srgbClr val="F8F9FB"/>
    <a:srgbClr val="FAFBFD"/>
    <a:srgbClr val="3B5998"/>
    <a:srgbClr val="CC3300"/>
    <a:srgbClr val="B0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2" autoAdjust="0"/>
    <p:restoredTop sz="93939" autoAdjust="0"/>
  </p:normalViewPr>
  <p:slideViewPr>
    <p:cSldViewPr snapToGrid="0">
      <p:cViewPr>
        <p:scale>
          <a:sx n="134" d="100"/>
          <a:sy n="134" d="100"/>
        </p:scale>
        <p:origin x="-176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1422" y="-102"/>
      </p:cViewPr>
      <p:guideLst>
        <p:guide orient="horz" pos="2235"/>
        <p:guide pos="3223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148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39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148" y="674239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1C37153-2B62-471B-A32B-CBC50802D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13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8793" y="0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4888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260" y="3372886"/>
            <a:ext cx="7502094" cy="3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4082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8793" y="6744082"/>
            <a:ext cx="4435821" cy="3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338DC3CC-B773-4632-94C1-618857890D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89300" y="5373688"/>
            <a:ext cx="256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Peter R. Pietzuch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57419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Courier New" pitchFamily="49" charset="0"/>
              </a:rPr>
              <a:t>prp@doc.ic.ac.uk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6931"/>
          <a:stretch>
            <a:fillRect/>
          </a:stretch>
        </p:blipFill>
        <p:spPr bwMode="auto">
          <a:xfrm>
            <a:off x="250825" y="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025650"/>
            <a:ext cx="9144000" cy="1689100"/>
          </a:xfrm>
          <a:prstGeom prst="rect">
            <a:avLst/>
          </a:prstGeom>
          <a:solidFill>
            <a:srgbClr val="DDEE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1190"/>
            <a:ext cx="7772400" cy="1905000"/>
          </a:xfrm>
          <a:noFill/>
        </p:spPr>
        <p:txBody>
          <a:bodyPr/>
          <a:lstStyle>
            <a:lvl1pPr>
              <a:defRPr sz="4000" b="1">
                <a:solidFill>
                  <a:srgbClr val="0E20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932238"/>
            <a:ext cx="6400800" cy="576262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508750"/>
            <a:ext cx="278608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USENIX WebApps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5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5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362075"/>
          </a:xfrm>
        </p:spPr>
        <p:txBody>
          <a:bodyPr/>
          <a:lstStyle>
            <a:lvl1pPr algn="ctr">
              <a:defRPr sz="3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6CF5-55DA-4DB4-92E4-791C7652D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spcBef>
                <a:spcPts val="18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/>
            </a:lvl1pPr>
            <a:lvl2pPr marL="623888" indent="-266700">
              <a:defRPr sz="1800"/>
            </a:lvl2pPr>
            <a:lvl3pPr marL="900113" indent="-179388">
              <a:defRPr sz="1600"/>
            </a:lvl3pPr>
            <a:lvl4pPr marL="1255713" indent="-177800">
              <a:buFont typeface="Tahoma" pitchFamily="34" charset="0"/>
              <a:buChar char="»"/>
              <a:defRPr sz="16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53188"/>
            <a:ext cx="5543550" cy="252412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6563" y="6453188"/>
            <a:ext cx="1905000" cy="252412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4855F80-A598-431B-A1BD-B19543103A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7487" cy="5256212"/>
          </a:xfrm>
        </p:spPr>
        <p:txBody>
          <a:bodyPr/>
          <a:lstStyle>
            <a:lvl1pPr marL="177800" indent="-177800">
              <a:buClr>
                <a:schemeClr val="bg1"/>
              </a:buClr>
              <a:defRPr sz="2200"/>
            </a:lvl1pPr>
            <a:lvl2pPr marL="534988" indent="-266700"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27488" cy="5256212"/>
          </a:xfrm>
        </p:spPr>
        <p:txBody>
          <a:bodyPr/>
          <a:lstStyle>
            <a:lvl1pPr marL="177800" indent="-177800">
              <a:buClr>
                <a:schemeClr val="bg1"/>
              </a:buClr>
              <a:defRPr sz="2200"/>
            </a:lvl1pPr>
            <a:lvl2pPr marL="534988" indent="-266700"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E5F0-CA76-48D6-A863-39221B0E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EFB0-43D4-4670-8477-EBF0EE2DD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5C5B-4E20-4F66-93F5-A04A8C4CAD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D48D-3F0B-4BEE-9649-0637B0105A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C1A0-3E62-4470-AAEA-801354ABF8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4199-C530-424F-8649-46DDA3C621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DDEE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073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063" y="6453188"/>
            <a:ext cx="5543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Peter Pietzuch (Imperial College London)</a:t>
            </a:r>
            <a:endParaRPr lang="en-GB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0375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fld id="{A26F98EC-D792-4EEE-8C12-5EBDF266C1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7" r:id="rId2"/>
    <p:sldLayoutId id="2147483835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6" r:id="rId10"/>
    <p:sldLayoutId id="2147483838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177800" indent="-177800" algn="l" rtl="0" eaLnBrk="0" fontAlgn="base" hangingPunct="0">
        <a:spcBef>
          <a:spcPts val="1800"/>
        </a:spcBef>
        <a:spcAft>
          <a:spcPct val="0"/>
        </a:spcAft>
        <a:buClr>
          <a:schemeClr val="bg1"/>
        </a:buClr>
        <a:buChar char="•"/>
        <a:defRPr sz="2200">
          <a:solidFill>
            <a:srgbClr val="0E207F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900113" indent="-1793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5713" indent="-1778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0E207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313" y="4197379"/>
            <a:ext cx="8207375" cy="19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9pPr>
          </a:lstStyle>
          <a:p>
            <a:r>
              <a:rPr lang="en-US" dirty="0" smtClean="0"/>
              <a:t>Many </a:t>
            </a:r>
            <a:r>
              <a:rPr lang="en-US" dirty="0"/>
              <a:t>proposals for </a:t>
            </a:r>
            <a:r>
              <a:rPr lang="en-US" dirty="0">
                <a:solidFill>
                  <a:srgbClr val="F9A61C"/>
                </a:solidFill>
              </a:rPr>
              <a:t>software-based routers and switches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RouteBricks</a:t>
            </a:r>
            <a:r>
              <a:rPr lang="en-US" dirty="0"/>
              <a:t> , </a:t>
            </a:r>
            <a:r>
              <a:rPr lang="en-US" dirty="0" err="1"/>
              <a:t>ServerSwitch</a:t>
            </a:r>
            <a:r>
              <a:rPr lang="en-US" dirty="0"/>
              <a:t>, </a:t>
            </a:r>
            <a:r>
              <a:rPr lang="en-US" dirty="0" err="1"/>
              <a:t>PacketShader</a:t>
            </a:r>
            <a:r>
              <a:rPr lang="en-US" dirty="0"/>
              <a:t>, </a:t>
            </a:r>
            <a:r>
              <a:rPr lang="en-US" dirty="0" err="1"/>
              <a:t>SideCar</a:t>
            </a:r>
            <a:r>
              <a:rPr lang="en-US" dirty="0"/>
              <a:t>, </a:t>
            </a:r>
            <a:r>
              <a:rPr lang="en-US" dirty="0" err="1"/>
              <a:t>NetMap</a:t>
            </a:r>
            <a:r>
              <a:rPr lang="en-US" dirty="0"/>
              <a:t>,… </a:t>
            </a:r>
          </a:p>
          <a:p>
            <a:pPr>
              <a:spcBef>
                <a:spcPts val="600"/>
              </a:spcBef>
            </a:pPr>
            <a:r>
              <a:rPr lang="en-US" dirty="0"/>
              <a:t>Replace </a:t>
            </a:r>
            <a:r>
              <a:rPr lang="en-US" dirty="0" smtClean="0"/>
              <a:t>traditional, </a:t>
            </a:r>
            <a:r>
              <a:rPr lang="en-US" dirty="0" smtClean="0">
                <a:solidFill>
                  <a:srgbClr val="F9A61C"/>
                </a:solidFill>
              </a:rPr>
              <a:t>application</a:t>
            </a:r>
            <a:r>
              <a:rPr lang="en-US" dirty="0">
                <a:solidFill>
                  <a:srgbClr val="F9A61C"/>
                </a:solidFill>
              </a:rPr>
              <a:t>-</a:t>
            </a:r>
            <a:r>
              <a:rPr lang="en-US" dirty="0" smtClean="0">
                <a:solidFill>
                  <a:srgbClr val="F9A61C"/>
                </a:solidFill>
              </a:rPr>
              <a:t>agnostic</a:t>
            </a:r>
            <a:r>
              <a:rPr lang="en-US" dirty="0" smtClean="0"/>
              <a:t> </a:t>
            </a:r>
            <a:r>
              <a:rPr lang="en-US" dirty="0"/>
              <a:t>network services</a:t>
            </a:r>
          </a:p>
          <a:p>
            <a:pPr lvl="2"/>
            <a:r>
              <a:rPr lang="en-US" dirty="0"/>
              <a:t>e.g. IPv4 forwarding, deep packet inspection, firewalls</a:t>
            </a:r>
          </a:p>
          <a:p>
            <a:pPr>
              <a:spcBef>
                <a:spcPts val="600"/>
              </a:spcBef>
            </a:pPr>
            <a:r>
              <a:rPr lang="en-US" dirty="0"/>
              <a:t>Why </a:t>
            </a:r>
            <a:r>
              <a:rPr lang="en-US" dirty="0" smtClean="0"/>
              <a:t>don’t use </a:t>
            </a:r>
            <a:r>
              <a:rPr lang="en-US" dirty="0"/>
              <a:t>them to implement </a:t>
            </a:r>
            <a:r>
              <a:rPr lang="en-US" dirty="0">
                <a:solidFill>
                  <a:srgbClr val="F9A61C"/>
                </a:solidFill>
              </a:rPr>
              <a:t>application-specific </a:t>
            </a:r>
            <a:r>
              <a:rPr lang="en-US" dirty="0"/>
              <a:t>services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Mismatch between Apps &amp; Data Centre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72" y="2614704"/>
            <a:ext cx="7788507" cy="14036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680"/>
              </a:lnSpc>
              <a:spcBef>
                <a:spcPts val="1600"/>
              </a:spcBef>
            </a:pPr>
            <a:r>
              <a:rPr lang="en-US" sz="2900" b="1" dirty="0" smtClean="0">
                <a:solidFill>
                  <a:srgbClr val="F9A61C"/>
                </a:solidFill>
              </a:rPr>
              <a:t>Oversubscription</a:t>
            </a:r>
            <a:r>
              <a:rPr lang="en-US" sz="2900" dirty="0" smtClean="0">
                <a:solidFill>
                  <a:srgbClr val="F9A61C"/>
                </a:solidFill>
              </a:rPr>
              <a:t>: </a:t>
            </a:r>
            <a:r>
              <a:rPr lang="en-US" sz="2600" dirty="0" smtClean="0"/>
              <a:t>Fat-tree </a:t>
            </a:r>
            <a:r>
              <a:rPr lang="en-US" sz="2600" dirty="0" smtClean="0">
                <a:solidFill>
                  <a:srgbClr val="000000"/>
                </a:solidFill>
              </a:rPr>
              <a:t>[SIGCOMM’08]</a:t>
            </a:r>
            <a:r>
              <a:rPr lang="en-US" sz="2600" dirty="0" smtClean="0"/>
              <a:t>, VL2 </a:t>
            </a:r>
            <a:r>
              <a:rPr lang="en-US" sz="2600" dirty="0" smtClean="0">
                <a:solidFill>
                  <a:prstClr val="black"/>
                </a:solidFill>
              </a:rPr>
              <a:t>[SIGCOMM’09]</a:t>
            </a:r>
            <a:r>
              <a:rPr lang="en-US" sz="2600" dirty="0" smtClean="0"/>
              <a:t>, …</a:t>
            </a:r>
          </a:p>
          <a:p>
            <a:pPr>
              <a:lnSpc>
                <a:spcPts val="680"/>
              </a:lnSpc>
              <a:spcBef>
                <a:spcPts val="1600"/>
              </a:spcBef>
            </a:pPr>
            <a:r>
              <a:rPr lang="en-US" sz="2900" b="1" dirty="0" smtClean="0">
                <a:solidFill>
                  <a:srgbClr val="F9A61C"/>
                </a:solidFill>
              </a:rPr>
              <a:t>Path collision</a:t>
            </a:r>
            <a:r>
              <a:rPr lang="en-US" sz="2900" dirty="0" smtClean="0">
                <a:solidFill>
                  <a:srgbClr val="F9A61C"/>
                </a:solidFill>
              </a:rPr>
              <a:t>: </a:t>
            </a:r>
            <a:r>
              <a:rPr lang="en-US" sz="2600" dirty="0" err="1" smtClean="0"/>
              <a:t>Hedera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[NSDI’10]</a:t>
            </a:r>
            <a:r>
              <a:rPr lang="en-US" sz="2600" dirty="0" smtClean="0"/>
              <a:t>, MPTCP </a:t>
            </a:r>
            <a:r>
              <a:rPr lang="en-US" sz="2600" dirty="0" smtClean="0">
                <a:solidFill>
                  <a:prstClr val="black"/>
                </a:solidFill>
              </a:rPr>
              <a:t>[SIGCOMM’11]</a:t>
            </a:r>
            <a:r>
              <a:rPr lang="en-US" sz="2600" dirty="0" smtClean="0"/>
              <a:t>, SPAIN </a:t>
            </a:r>
            <a:r>
              <a:rPr lang="en-US" sz="2600" dirty="0" smtClean="0">
                <a:solidFill>
                  <a:prstClr val="black"/>
                </a:solidFill>
              </a:rPr>
              <a:t>[NSDI’10]</a:t>
            </a:r>
            <a:r>
              <a:rPr lang="en-US" sz="2600" dirty="0" smtClean="0"/>
              <a:t>, …</a:t>
            </a:r>
          </a:p>
          <a:p>
            <a:pPr>
              <a:lnSpc>
                <a:spcPts val="680"/>
              </a:lnSpc>
              <a:spcBef>
                <a:spcPts val="1600"/>
              </a:spcBef>
            </a:pPr>
            <a:r>
              <a:rPr lang="en-US" sz="2900" b="1" dirty="0" smtClean="0">
                <a:solidFill>
                  <a:srgbClr val="F9A61C"/>
                </a:solidFill>
              </a:rPr>
              <a:t>TCP</a:t>
            </a:r>
            <a:r>
              <a:rPr lang="en-US" sz="2900" dirty="0" smtClean="0">
                <a:solidFill>
                  <a:srgbClr val="F9A61C"/>
                </a:solidFill>
              </a:rPr>
              <a:t> </a:t>
            </a:r>
            <a:r>
              <a:rPr lang="en-US" sz="2900" b="1" dirty="0" err="1" smtClean="0">
                <a:solidFill>
                  <a:srgbClr val="F9A61C"/>
                </a:solidFill>
              </a:rPr>
              <a:t>Incast</a:t>
            </a:r>
            <a:r>
              <a:rPr lang="en-US" sz="2900" dirty="0" smtClean="0">
                <a:solidFill>
                  <a:srgbClr val="F9A61C"/>
                </a:solidFill>
              </a:rPr>
              <a:t>: </a:t>
            </a:r>
            <a:r>
              <a:rPr lang="en-US" sz="2600" dirty="0" smtClean="0"/>
              <a:t>DCTCP </a:t>
            </a:r>
            <a:r>
              <a:rPr lang="en-US" sz="2600" dirty="0" smtClean="0">
                <a:solidFill>
                  <a:srgbClr val="000000"/>
                </a:solidFill>
              </a:rPr>
              <a:t>[SIGCOMM’10]</a:t>
            </a:r>
            <a:r>
              <a:rPr lang="en-US" sz="2600" dirty="0" smtClean="0"/>
              <a:t>, ICTCP </a:t>
            </a:r>
            <a:r>
              <a:rPr lang="en-US" sz="2600" dirty="0" smtClean="0">
                <a:solidFill>
                  <a:srgbClr val="000000"/>
                </a:solidFill>
              </a:rPr>
              <a:t>[CoNEXT’10]</a:t>
            </a:r>
            <a:r>
              <a:rPr lang="en-US" sz="2600" dirty="0" smtClean="0"/>
              <a:t>, …</a:t>
            </a:r>
          </a:p>
          <a:p>
            <a:pPr>
              <a:lnSpc>
                <a:spcPts val="680"/>
              </a:lnSpc>
              <a:spcBef>
                <a:spcPts val="1600"/>
              </a:spcBef>
            </a:pPr>
            <a:r>
              <a:rPr lang="en-US" sz="2900" b="1" dirty="0" smtClean="0">
                <a:solidFill>
                  <a:srgbClr val="F9A61C"/>
                </a:solidFill>
              </a:rPr>
              <a:t>Traffic </a:t>
            </a:r>
            <a:r>
              <a:rPr lang="en-US" sz="2900" b="1" dirty="0" err="1" smtClean="0">
                <a:solidFill>
                  <a:srgbClr val="F9A61C"/>
                </a:solidFill>
              </a:rPr>
              <a:t>prioritisation</a:t>
            </a:r>
            <a:r>
              <a:rPr lang="en-US" sz="2900" dirty="0" smtClean="0">
                <a:solidFill>
                  <a:srgbClr val="F9A61C"/>
                </a:solidFill>
              </a:rPr>
              <a:t>: </a:t>
            </a:r>
            <a:r>
              <a:rPr lang="en-US" sz="2600" dirty="0" smtClean="0"/>
              <a:t>Orchestra </a:t>
            </a:r>
            <a:r>
              <a:rPr lang="en-US" sz="2600" dirty="0" smtClean="0">
                <a:solidFill>
                  <a:srgbClr val="000000"/>
                </a:solidFill>
              </a:rPr>
              <a:t>[SIGCOMM’11]</a:t>
            </a:r>
            <a:r>
              <a:rPr lang="en-US" sz="2600" dirty="0" smtClean="0"/>
              <a:t>, D2TCP </a:t>
            </a:r>
            <a:r>
              <a:rPr lang="en-US" sz="2600" dirty="0" smtClean="0">
                <a:solidFill>
                  <a:prstClr val="black"/>
                </a:solidFill>
              </a:rPr>
              <a:t>[SIGCOMM’11],</a:t>
            </a:r>
            <a:r>
              <a:rPr lang="en-US" sz="2600" dirty="0" smtClean="0"/>
              <a:t> …</a:t>
            </a:r>
          </a:p>
          <a:p>
            <a:pPr>
              <a:lnSpc>
                <a:spcPts val="680"/>
              </a:lnSpc>
              <a:spcBef>
                <a:spcPts val="1600"/>
              </a:spcBef>
            </a:pPr>
            <a:r>
              <a:rPr lang="en-US" sz="2900" b="1" dirty="0" smtClean="0">
                <a:solidFill>
                  <a:srgbClr val="F9A61C"/>
                </a:solidFill>
              </a:rPr>
              <a:t>Fair sharing</a:t>
            </a:r>
            <a:r>
              <a:rPr lang="en-US" sz="2900" dirty="0" smtClean="0">
                <a:solidFill>
                  <a:srgbClr val="F9A61C"/>
                </a:solidFill>
              </a:rPr>
              <a:t>: </a:t>
            </a:r>
            <a:r>
              <a:rPr lang="en-US" sz="2600" dirty="0" smtClean="0"/>
              <a:t>Seawall </a:t>
            </a:r>
            <a:r>
              <a:rPr lang="en-US" sz="2600" dirty="0" smtClean="0">
                <a:solidFill>
                  <a:srgbClr val="000000"/>
                </a:solidFill>
              </a:rPr>
              <a:t>[NSDI’11]</a:t>
            </a:r>
            <a:r>
              <a:rPr lang="en-US" sz="2600" dirty="0" smtClean="0"/>
              <a:t>, </a:t>
            </a:r>
            <a:r>
              <a:rPr lang="en-US" sz="2600" dirty="0" err="1" smtClean="0"/>
              <a:t>FairCloud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[SIGCOMM’12]</a:t>
            </a:r>
            <a:r>
              <a:rPr lang="en-US" sz="2600" dirty="0" smtClean="0"/>
              <a:t>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60858" y="2829275"/>
            <a:ext cx="5098585" cy="7445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200" dirty="0"/>
              <a:t>Treating symptoms rather than </a:t>
            </a:r>
            <a:r>
              <a:rPr lang="en-US" sz="2200" dirty="0" smtClean="0"/>
              <a:t>cause...</a:t>
            </a:r>
            <a:endParaRPr lang="en-US" sz="2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15" y="1060635"/>
            <a:ext cx="1588823" cy="12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91113" y="1104455"/>
            <a:ext cx="2411853" cy="1205926"/>
            <a:chOff x="877529" y="1673942"/>
            <a:chExt cx="7757652" cy="3878825"/>
          </a:xfrm>
        </p:grpSpPr>
        <p:pic>
          <p:nvPicPr>
            <p:cNvPr id="1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42" y="4315087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687" y="4380229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77529" y="4679073"/>
              <a:ext cx="7757652" cy="873694"/>
              <a:chOff x="341313" y="5343525"/>
              <a:chExt cx="8263135" cy="965795"/>
            </a:xfrm>
          </p:grpSpPr>
          <p:pic>
            <p:nvPicPr>
              <p:cNvPr id="52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3" y="5343525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216" y="4380229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174" y="4374768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220" y="4380229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750" y="4380229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311" y="4439908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840" y="4439908"/>
              <a:ext cx="475737" cy="3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77" y="3012266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794" y="3012266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663" y="3012266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80" y="3012266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3" idx="0"/>
              <a:endCxn id="22" idx="2"/>
            </p:cNvCxnSpPr>
            <p:nvPr/>
          </p:nvCxnSpPr>
          <p:spPr>
            <a:xfrm flipV="1">
              <a:off x="1301510" y="3618556"/>
              <a:ext cx="1008852" cy="696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0"/>
              <a:endCxn id="23" idx="2"/>
            </p:cNvCxnSpPr>
            <p:nvPr/>
          </p:nvCxnSpPr>
          <p:spPr>
            <a:xfrm flipV="1">
              <a:off x="1301510" y="3618556"/>
              <a:ext cx="2030768" cy="696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0"/>
              <a:endCxn id="22" idx="2"/>
            </p:cNvCxnSpPr>
            <p:nvPr/>
          </p:nvCxnSpPr>
          <p:spPr>
            <a:xfrm flipH="1" flipV="1">
              <a:off x="2310362" y="3618556"/>
              <a:ext cx="5193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0"/>
              <a:endCxn id="23" idx="2"/>
            </p:cNvCxnSpPr>
            <p:nvPr/>
          </p:nvCxnSpPr>
          <p:spPr>
            <a:xfrm flipV="1">
              <a:off x="2315556" y="3618556"/>
              <a:ext cx="1016724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0"/>
              <a:endCxn id="22" idx="2"/>
            </p:cNvCxnSpPr>
            <p:nvPr/>
          </p:nvCxnSpPr>
          <p:spPr>
            <a:xfrm flipH="1" flipV="1">
              <a:off x="2310362" y="3618556"/>
              <a:ext cx="1016724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0"/>
              <a:endCxn id="22" idx="2"/>
            </p:cNvCxnSpPr>
            <p:nvPr/>
          </p:nvCxnSpPr>
          <p:spPr>
            <a:xfrm flipH="1" flipV="1">
              <a:off x="2310362" y="3618556"/>
              <a:ext cx="1965682" cy="756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0"/>
              <a:endCxn id="23" idx="2"/>
            </p:cNvCxnSpPr>
            <p:nvPr/>
          </p:nvCxnSpPr>
          <p:spPr>
            <a:xfrm flipV="1">
              <a:off x="3327084" y="3618556"/>
              <a:ext cx="5193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0"/>
              <a:endCxn id="23" idx="2"/>
            </p:cNvCxnSpPr>
            <p:nvPr/>
          </p:nvCxnSpPr>
          <p:spPr>
            <a:xfrm flipH="1" flipV="1">
              <a:off x="3332278" y="3618556"/>
              <a:ext cx="943765" cy="756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0"/>
              <a:endCxn id="24" idx="2"/>
            </p:cNvCxnSpPr>
            <p:nvPr/>
          </p:nvCxnSpPr>
          <p:spPr>
            <a:xfrm flipV="1">
              <a:off x="5290088" y="3618556"/>
              <a:ext cx="1144058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0"/>
              <a:endCxn id="24" idx="2"/>
            </p:cNvCxnSpPr>
            <p:nvPr/>
          </p:nvCxnSpPr>
          <p:spPr>
            <a:xfrm flipV="1">
              <a:off x="6301619" y="3618556"/>
              <a:ext cx="132529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0" idx="0"/>
              <a:endCxn id="24" idx="2"/>
            </p:cNvCxnSpPr>
            <p:nvPr/>
          </p:nvCxnSpPr>
          <p:spPr>
            <a:xfrm flipH="1" flipV="1">
              <a:off x="6434146" y="3618556"/>
              <a:ext cx="884033" cy="821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1" idx="0"/>
              <a:endCxn id="24" idx="2"/>
            </p:cNvCxnSpPr>
            <p:nvPr/>
          </p:nvCxnSpPr>
          <p:spPr>
            <a:xfrm flipH="1" flipV="1">
              <a:off x="6434146" y="3618556"/>
              <a:ext cx="1895562" cy="821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0"/>
              <a:endCxn id="25" idx="2"/>
            </p:cNvCxnSpPr>
            <p:nvPr/>
          </p:nvCxnSpPr>
          <p:spPr>
            <a:xfrm flipH="1" flipV="1">
              <a:off x="7456063" y="3618556"/>
              <a:ext cx="873647" cy="821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0"/>
              <a:endCxn id="25" idx="2"/>
            </p:cNvCxnSpPr>
            <p:nvPr/>
          </p:nvCxnSpPr>
          <p:spPr>
            <a:xfrm flipV="1">
              <a:off x="7318179" y="3618556"/>
              <a:ext cx="137884" cy="821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9" idx="0"/>
              <a:endCxn id="25" idx="2"/>
            </p:cNvCxnSpPr>
            <p:nvPr/>
          </p:nvCxnSpPr>
          <p:spPr>
            <a:xfrm flipV="1">
              <a:off x="6301619" y="3618556"/>
              <a:ext cx="1154445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8" idx="0"/>
              <a:endCxn id="25" idx="2"/>
            </p:cNvCxnSpPr>
            <p:nvPr/>
          </p:nvCxnSpPr>
          <p:spPr>
            <a:xfrm flipV="1">
              <a:off x="5290088" y="3618556"/>
              <a:ext cx="2165975" cy="761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2" idx="0"/>
            </p:cNvCxnSpPr>
            <p:nvPr/>
          </p:nvCxnSpPr>
          <p:spPr>
            <a:xfrm flipV="1">
              <a:off x="2310362" y="2556277"/>
              <a:ext cx="1717157" cy="45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0"/>
            </p:cNvCxnSpPr>
            <p:nvPr/>
          </p:nvCxnSpPr>
          <p:spPr>
            <a:xfrm flipV="1">
              <a:off x="3332278" y="2556277"/>
              <a:ext cx="695239" cy="45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2" idx="0"/>
            </p:cNvCxnSpPr>
            <p:nvPr/>
          </p:nvCxnSpPr>
          <p:spPr>
            <a:xfrm flipV="1">
              <a:off x="2310362" y="2425995"/>
              <a:ext cx="3563752" cy="586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0"/>
            </p:cNvCxnSpPr>
            <p:nvPr/>
          </p:nvCxnSpPr>
          <p:spPr>
            <a:xfrm flipV="1">
              <a:off x="3332278" y="2425995"/>
              <a:ext cx="2541834" cy="586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0"/>
            </p:cNvCxnSpPr>
            <p:nvPr/>
          </p:nvCxnSpPr>
          <p:spPr>
            <a:xfrm flipH="1" flipV="1">
              <a:off x="4027517" y="2556277"/>
              <a:ext cx="2406629" cy="45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5" idx="0"/>
            </p:cNvCxnSpPr>
            <p:nvPr/>
          </p:nvCxnSpPr>
          <p:spPr>
            <a:xfrm flipH="1" flipV="1">
              <a:off x="4027517" y="2556277"/>
              <a:ext cx="3428546" cy="45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5" idx="0"/>
            </p:cNvCxnSpPr>
            <p:nvPr/>
          </p:nvCxnSpPr>
          <p:spPr>
            <a:xfrm flipH="1" flipV="1">
              <a:off x="5874114" y="2425995"/>
              <a:ext cx="1581950" cy="586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4" idx="0"/>
            </p:cNvCxnSpPr>
            <p:nvPr/>
          </p:nvCxnSpPr>
          <p:spPr>
            <a:xfrm flipH="1" flipV="1">
              <a:off x="5874114" y="2425995"/>
              <a:ext cx="560034" cy="586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179" y="1673942"/>
              <a:ext cx="1159185" cy="102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32" y="1673944"/>
              <a:ext cx="1159185" cy="102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 Placeholder 6"/>
          <p:cNvSpPr txBox="1">
            <a:spLocks/>
          </p:cNvSpPr>
          <p:nvPr/>
        </p:nvSpPr>
        <p:spPr bwMode="auto">
          <a:xfrm>
            <a:off x="419284" y="1353601"/>
            <a:ext cx="18744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9pPr>
          </a:lstStyle>
          <a:p>
            <a:pPr algn="ctr"/>
            <a:r>
              <a:rPr lang="en-GB" smtClean="0">
                <a:solidFill>
                  <a:srgbClr val="F9A61C"/>
                </a:solidFill>
              </a:rPr>
              <a:t>Abstraction</a:t>
            </a:r>
            <a:endParaRPr lang="en-GB" dirty="0">
              <a:solidFill>
                <a:srgbClr val="F9A61C"/>
              </a:solidFill>
            </a:endParaRPr>
          </a:p>
        </p:txBody>
      </p:sp>
      <p:sp>
        <p:nvSpPr>
          <p:cNvPr id="61" name="Text Placeholder 7"/>
          <p:cNvSpPr txBox="1">
            <a:spLocks/>
          </p:cNvSpPr>
          <p:nvPr/>
        </p:nvSpPr>
        <p:spPr>
          <a:xfrm>
            <a:off x="4531286" y="1315692"/>
            <a:ext cx="1193479" cy="639762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E207F"/>
                </a:solidFill>
                <a:latin typeface="+mn-lt"/>
              </a:defRPr>
            </a:lvl9pPr>
          </a:lstStyle>
          <a:p>
            <a:pPr algn="ctr"/>
            <a:r>
              <a:rPr lang="en-GB" dirty="0" smtClean="0">
                <a:solidFill>
                  <a:srgbClr val="F9A61C"/>
                </a:solidFill>
              </a:rPr>
              <a:t>Reality</a:t>
            </a:r>
            <a:endParaRPr lang="en-GB" dirty="0">
              <a:solidFill>
                <a:srgbClr val="F9A6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5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11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EPSRC </a:t>
            </a:r>
            <a:r>
              <a:rPr lang="en-US" dirty="0" err="1" smtClean="0"/>
              <a:t>NaaS</a:t>
            </a:r>
            <a:r>
              <a:rPr lang="en-US" dirty="0" smtClean="0"/>
              <a:t> Project: Network</a:t>
            </a:r>
            <a:r>
              <a:rPr lang="en-US" dirty="0"/>
              <a:t>-as-a-</a:t>
            </a:r>
            <a:r>
              <a:rPr lang="en-US" dirty="0" smtClean="0"/>
              <a:t>Service</a:t>
            </a:r>
            <a:endParaRPr lang="en-US" sz="1800" dirty="0"/>
          </a:p>
        </p:txBody>
      </p:sp>
      <p:sp>
        <p:nvSpPr>
          <p:cNvPr id="118" name="Content Placeholder 117"/>
          <p:cNvSpPr>
            <a:spLocks noGrp="1"/>
          </p:cNvSpPr>
          <p:nvPr>
            <p:ph idx="1"/>
          </p:nvPr>
        </p:nvSpPr>
        <p:spPr>
          <a:xfrm>
            <a:off x="468313" y="4256105"/>
            <a:ext cx="8458538" cy="1834649"/>
          </a:xfrm>
        </p:spPr>
        <p:txBody>
          <a:bodyPr>
            <a:noAutofit/>
          </a:bodyPr>
          <a:lstStyle/>
          <a:p>
            <a:r>
              <a:rPr lang="en-US" dirty="0"/>
              <a:t>Switches augmented with processing capabilities (</a:t>
            </a:r>
            <a:r>
              <a:rPr lang="en-US" b="1" dirty="0" err="1">
                <a:solidFill>
                  <a:srgbClr val="F9A61C"/>
                </a:solidFill>
              </a:rPr>
              <a:t>NaaS</a:t>
            </a:r>
            <a:r>
              <a:rPr lang="en-US" b="1" dirty="0">
                <a:solidFill>
                  <a:srgbClr val="F9A61C"/>
                </a:solidFill>
              </a:rPr>
              <a:t> </a:t>
            </a:r>
            <a:r>
              <a:rPr lang="en-US" b="1" dirty="0" smtClean="0">
                <a:solidFill>
                  <a:srgbClr val="F9A61C"/>
                </a:solidFill>
              </a:rPr>
              <a:t>box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Applications deploy </a:t>
            </a:r>
            <a:r>
              <a:rPr lang="en-US" dirty="0">
                <a:solidFill>
                  <a:srgbClr val="F9A61C"/>
                </a:solidFill>
              </a:rPr>
              <a:t>processing functions </a:t>
            </a:r>
            <a:r>
              <a:rPr lang="en-US" dirty="0"/>
              <a:t>on each </a:t>
            </a:r>
            <a:r>
              <a:rPr lang="en-US" dirty="0" smtClean="0"/>
              <a:t>device</a:t>
            </a:r>
          </a:p>
          <a:p>
            <a:pPr lvl="1"/>
            <a:r>
              <a:rPr lang="en-US" dirty="0"/>
              <a:t>Permits applications to adapt network flows based on </a:t>
            </a:r>
            <a:r>
              <a:rPr lang="en-US" dirty="0" smtClean="0"/>
              <a:t>requirements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Initial use case: </a:t>
            </a:r>
            <a:r>
              <a:rPr lang="en-US" dirty="0" smtClean="0">
                <a:solidFill>
                  <a:srgbClr val="F9A61C"/>
                </a:solidFill>
              </a:rPr>
              <a:t>on-path data aggregation </a:t>
            </a:r>
            <a:r>
              <a:rPr lang="en-US" dirty="0" smtClean="0"/>
              <a:t>for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Other use cases: content-based routing, in-network caching, ..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Research challenges: performance, isolation, programming model</a:t>
            </a:r>
            <a:endParaRPr lang="en-US" dirty="0"/>
          </a:p>
          <a:p>
            <a:endParaRPr lang="en-US" dirty="0"/>
          </a:p>
        </p:txBody>
      </p:sp>
      <p:pic>
        <p:nvPicPr>
          <p:cNvPr id="56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37" y="3186720"/>
            <a:ext cx="391462" cy="2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48" y="3239746"/>
            <a:ext cx="391462" cy="2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8" y="3239746"/>
            <a:ext cx="391462" cy="2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42" y="3235300"/>
            <a:ext cx="391462" cy="2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116"/>
          <p:cNvGrpSpPr/>
          <p:nvPr/>
        </p:nvGrpSpPr>
        <p:grpSpPr>
          <a:xfrm>
            <a:off x="4829054" y="3197398"/>
            <a:ext cx="2892625" cy="318145"/>
            <a:chOff x="4815454" y="3717903"/>
            <a:chExt cx="2892625" cy="318145"/>
          </a:xfrm>
        </p:grpSpPr>
        <p:pic>
          <p:nvPicPr>
            <p:cNvPr id="6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454" y="3717903"/>
              <a:ext cx="391462" cy="26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795" y="3717903"/>
              <a:ext cx="391462" cy="26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276" y="3766481"/>
              <a:ext cx="391462" cy="26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617" y="3766481"/>
              <a:ext cx="391462" cy="26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5" y="2126231"/>
            <a:ext cx="716679" cy="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53" y="2126231"/>
            <a:ext cx="716679" cy="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38" y="2126231"/>
            <a:ext cx="716679" cy="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26" y="2126231"/>
            <a:ext cx="716679" cy="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56" idx="0"/>
            <a:endCxn id="65" idx="2"/>
          </p:cNvCxnSpPr>
          <p:nvPr/>
        </p:nvCxnSpPr>
        <p:spPr>
          <a:xfrm flipV="1">
            <a:off x="1742767" y="2619748"/>
            <a:ext cx="830138" cy="56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6" idx="0"/>
            <a:endCxn id="66" idx="2"/>
          </p:cNvCxnSpPr>
          <p:nvPr/>
        </p:nvCxnSpPr>
        <p:spPr>
          <a:xfrm flipV="1">
            <a:off x="1742767" y="2619748"/>
            <a:ext cx="1671025" cy="56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7" idx="0"/>
            <a:endCxn id="65" idx="2"/>
          </p:cNvCxnSpPr>
          <p:nvPr/>
        </p:nvCxnSpPr>
        <p:spPr>
          <a:xfrm flipH="1" flipV="1">
            <a:off x="2572905" y="2619748"/>
            <a:ext cx="4273" cy="619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7" idx="0"/>
            <a:endCxn id="66" idx="2"/>
          </p:cNvCxnSpPr>
          <p:nvPr/>
        </p:nvCxnSpPr>
        <p:spPr>
          <a:xfrm flipV="1">
            <a:off x="2577179" y="2619748"/>
            <a:ext cx="836615" cy="619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0"/>
            <a:endCxn id="65" idx="2"/>
          </p:cNvCxnSpPr>
          <p:nvPr/>
        </p:nvCxnSpPr>
        <p:spPr>
          <a:xfrm flipH="1" flipV="1">
            <a:off x="2572905" y="2619748"/>
            <a:ext cx="836615" cy="619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0" idx="0"/>
            <a:endCxn id="65" idx="2"/>
          </p:cNvCxnSpPr>
          <p:nvPr/>
        </p:nvCxnSpPr>
        <p:spPr>
          <a:xfrm flipH="1" flipV="1">
            <a:off x="2572905" y="2619748"/>
            <a:ext cx="1617469" cy="61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9" idx="0"/>
            <a:endCxn id="66" idx="2"/>
          </p:cNvCxnSpPr>
          <p:nvPr/>
        </p:nvCxnSpPr>
        <p:spPr>
          <a:xfrm flipV="1">
            <a:off x="3409519" y="2619748"/>
            <a:ext cx="4273" cy="619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0" idx="0"/>
            <a:endCxn id="66" idx="2"/>
          </p:cNvCxnSpPr>
          <p:nvPr/>
        </p:nvCxnSpPr>
        <p:spPr>
          <a:xfrm flipH="1" flipV="1">
            <a:off x="3413793" y="2619748"/>
            <a:ext cx="776581" cy="61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1" idx="0"/>
            <a:endCxn id="67" idx="2"/>
          </p:cNvCxnSpPr>
          <p:nvPr/>
        </p:nvCxnSpPr>
        <p:spPr>
          <a:xfrm flipV="1">
            <a:off x="5024785" y="2619748"/>
            <a:ext cx="941393" cy="5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2" idx="0"/>
            <a:endCxn id="67" idx="2"/>
          </p:cNvCxnSpPr>
          <p:nvPr/>
        </p:nvCxnSpPr>
        <p:spPr>
          <a:xfrm flipV="1">
            <a:off x="5857126" y="2619748"/>
            <a:ext cx="109052" cy="5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0"/>
            <a:endCxn id="67" idx="2"/>
          </p:cNvCxnSpPr>
          <p:nvPr/>
        </p:nvCxnSpPr>
        <p:spPr>
          <a:xfrm flipH="1" flipV="1">
            <a:off x="5966178" y="2619748"/>
            <a:ext cx="727429" cy="62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0"/>
            <a:endCxn id="67" idx="2"/>
          </p:cNvCxnSpPr>
          <p:nvPr/>
        </p:nvCxnSpPr>
        <p:spPr>
          <a:xfrm flipH="1" flipV="1">
            <a:off x="5966178" y="2619748"/>
            <a:ext cx="1559770" cy="62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4" idx="0"/>
            <a:endCxn id="68" idx="2"/>
          </p:cNvCxnSpPr>
          <p:nvPr/>
        </p:nvCxnSpPr>
        <p:spPr>
          <a:xfrm flipH="1" flipV="1">
            <a:off x="6807066" y="2619748"/>
            <a:ext cx="718882" cy="62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3" idx="0"/>
            <a:endCxn id="68" idx="2"/>
          </p:cNvCxnSpPr>
          <p:nvPr/>
        </p:nvCxnSpPr>
        <p:spPr>
          <a:xfrm flipV="1">
            <a:off x="6693607" y="2619748"/>
            <a:ext cx="113459" cy="62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2" idx="0"/>
            <a:endCxn id="68" idx="2"/>
          </p:cNvCxnSpPr>
          <p:nvPr/>
        </p:nvCxnSpPr>
        <p:spPr>
          <a:xfrm flipV="1">
            <a:off x="5857126" y="2619748"/>
            <a:ext cx="949940" cy="5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1" idx="0"/>
            <a:endCxn id="68" idx="2"/>
          </p:cNvCxnSpPr>
          <p:nvPr/>
        </p:nvCxnSpPr>
        <p:spPr>
          <a:xfrm flipV="1">
            <a:off x="5024785" y="2619748"/>
            <a:ext cx="1782281" cy="5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5" idx="0"/>
          </p:cNvCxnSpPr>
          <p:nvPr/>
        </p:nvCxnSpPr>
        <p:spPr>
          <a:xfrm flipV="1">
            <a:off x="2572905" y="1755059"/>
            <a:ext cx="1412969" cy="37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6" idx="0"/>
          </p:cNvCxnSpPr>
          <p:nvPr/>
        </p:nvCxnSpPr>
        <p:spPr>
          <a:xfrm flipV="1">
            <a:off x="3413793" y="1755059"/>
            <a:ext cx="572080" cy="37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5" idx="0"/>
          </p:cNvCxnSpPr>
          <p:nvPr/>
        </p:nvCxnSpPr>
        <p:spPr>
          <a:xfrm flipV="1">
            <a:off x="2572905" y="1649010"/>
            <a:ext cx="2932447" cy="477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6" idx="0"/>
          </p:cNvCxnSpPr>
          <p:nvPr/>
        </p:nvCxnSpPr>
        <p:spPr>
          <a:xfrm flipV="1">
            <a:off x="3413793" y="1649010"/>
            <a:ext cx="2091558" cy="477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7" idx="0"/>
          </p:cNvCxnSpPr>
          <p:nvPr/>
        </p:nvCxnSpPr>
        <p:spPr>
          <a:xfrm flipH="1" flipV="1">
            <a:off x="3985873" y="1755059"/>
            <a:ext cx="1980304" cy="37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8" idx="0"/>
          </p:cNvCxnSpPr>
          <p:nvPr/>
        </p:nvCxnSpPr>
        <p:spPr>
          <a:xfrm flipH="1" flipV="1">
            <a:off x="3985873" y="1755059"/>
            <a:ext cx="2821192" cy="37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8" idx="0"/>
          </p:cNvCxnSpPr>
          <p:nvPr/>
        </p:nvCxnSpPr>
        <p:spPr>
          <a:xfrm flipH="1" flipV="1">
            <a:off x="5505352" y="1649010"/>
            <a:ext cx="1301714" cy="477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7" idx="0"/>
          </p:cNvCxnSpPr>
          <p:nvPr/>
        </p:nvCxnSpPr>
        <p:spPr>
          <a:xfrm flipH="1" flipV="1">
            <a:off x="5505352" y="1649010"/>
            <a:ext cx="460826" cy="477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6" descr="http://www.clker.com/cliparts/6/c/4/a/1195429795336159975juanjo_Router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42" y="1036843"/>
            <a:ext cx="953840" cy="8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http://www.clker.com/cliparts/6/c/4/a/1195429795336159975juanjo_Router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25" y="1036845"/>
            <a:ext cx="953840" cy="8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6550811" y="2167016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5671897" y="2167016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3172049" y="2167016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2293135" y="2167016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3689418" y="1286343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5220207" y="1286343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2063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" name="Straight Connector 103"/>
          <p:cNvCxnSpPr>
            <a:stCxn id="103" idx="0"/>
          </p:cNvCxnSpPr>
          <p:nvPr/>
        </p:nvCxnSpPr>
        <p:spPr>
          <a:xfrm flipV="1">
            <a:off x="1557547" y="3445959"/>
            <a:ext cx="173445" cy="27774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2872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Straight Connector 106"/>
          <p:cNvCxnSpPr>
            <a:stCxn id="106" idx="0"/>
          </p:cNvCxnSpPr>
          <p:nvPr/>
        </p:nvCxnSpPr>
        <p:spPr>
          <a:xfrm flipH="1" flipV="1">
            <a:off x="1730992" y="3445959"/>
            <a:ext cx="139362" cy="27774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0673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Straight Connector 108"/>
          <p:cNvCxnSpPr>
            <a:stCxn id="108" idx="0"/>
          </p:cNvCxnSpPr>
          <p:nvPr/>
        </p:nvCxnSpPr>
        <p:spPr>
          <a:xfrm flipV="1">
            <a:off x="6566157" y="3547563"/>
            <a:ext cx="173445" cy="17614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91482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6" name="Straight Connector 125"/>
          <p:cNvCxnSpPr>
            <a:stCxn id="125" idx="0"/>
          </p:cNvCxnSpPr>
          <p:nvPr/>
        </p:nvCxnSpPr>
        <p:spPr>
          <a:xfrm flipH="1" flipV="1">
            <a:off x="6739602" y="3547563"/>
            <a:ext cx="139362" cy="17614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0710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" name="Straight Connector 130"/>
          <p:cNvCxnSpPr>
            <a:stCxn id="130" idx="0"/>
          </p:cNvCxnSpPr>
          <p:nvPr/>
        </p:nvCxnSpPr>
        <p:spPr>
          <a:xfrm flipV="1">
            <a:off x="5676194" y="3537119"/>
            <a:ext cx="173445" cy="1865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01519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" name="Straight Connector 132"/>
          <p:cNvCxnSpPr>
            <a:stCxn id="132" idx="0"/>
          </p:cNvCxnSpPr>
          <p:nvPr/>
        </p:nvCxnSpPr>
        <p:spPr>
          <a:xfrm flipH="1" flipV="1">
            <a:off x="5849639" y="3537119"/>
            <a:ext cx="139362" cy="1865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30469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Straight Connector 134"/>
          <p:cNvCxnSpPr>
            <a:stCxn id="134" idx="0"/>
          </p:cNvCxnSpPr>
          <p:nvPr/>
        </p:nvCxnSpPr>
        <p:spPr>
          <a:xfrm flipV="1">
            <a:off x="4885953" y="3523836"/>
            <a:ext cx="173445" cy="1998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1278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7" name="Straight Connector 136"/>
          <p:cNvCxnSpPr>
            <a:stCxn id="136" idx="0"/>
          </p:cNvCxnSpPr>
          <p:nvPr/>
        </p:nvCxnSpPr>
        <p:spPr>
          <a:xfrm flipH="1" flipV="1">
            <a:off x="5059398" y="3523836"/>
            <a:ext cx="139362" cy="1998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74696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9" name="Straight Connector 138"/>
          <p:cNvCxnSpPr>
            <a:stCxn id="138" idx="0"/>
          </p:cNvCxnSpPr>
          <p:nvPr/>
        </p:nvCxnSpPr>
        <p:spPr>
          <a:xfrm flipV="1">
            <a:off x="4030180" y="3501464"/>
            <a:ext cx="173445" cy="2222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5505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1" name="Straight Connector 140"/>
          <p:cNvCxnSpPr>
            <a:stCxn id="140" idx="0"/>
          </p:cNvCxnSpPr>
          <p:nvPr/>
        </p:nvCxnSpPr>
        <p:spPr>
          <a:xfrm flipH="1" flipV="1">
            <a:off x="4203625" y="3501464"/>
            <a:ext cx="139362" cy="2222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4165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" name="Straight Connector 142"/>
          <p:cNvCxnSpPr>
            <a:stCxn id="142" idx="0"/>
          </p:cNvCxnSpPr>
          <p:nvPr/>
        </p:nvCxnSpPr>
        <p:spPr>
          <a:xfrm flipV="1">
            <a:off x="3239649" y="3517204"/>
            <a:ext cx="173445" cy="20650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4974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5" name="Straight Connector 144"/>
          <p:cNvCxnSpPr>
            <a:stCxn id="144" idx="0"/>
          </p:cNvCxnSpPr>
          <p:nvPr/>
        </p:nvCxnSpPr>
        <p:spPr>
          <a:xfrm flipH="1" flipV="1">
            <a:off x="3413094" y="3517204"/>
            <a:ext cx="139362" cy="20650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578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7" name="Straight Connector 146"/>
          <p:cNvCxnSpPr>
            <a:stCxn id="146" idx="0"/>
          </p:cNvCxnSpPr>
          <p:nvPr/>
        </p:nvCxnSpPr>
        <p:spPr>
          <a:xfrm flipV="1">
            <a:off x="2389062" y="3475280"/>
            <a:ext cx="173445" cy="2484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4387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9" name="Straight Connector 148"/>
          <p:cNvCxnSpPr>
            <a:stCxn id="148" idx="0"/>
          </p:cNvCxnSpPr>
          <p:nvPr/>
        </p:nvCxnSpPr>
        <p:spPr>
          <a:xfrm flipH="1" flipV="1">
            <a:off x="2562507" y="3475280"/>
            <a:ext cx="139362" cy="2484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23967" y="3723705"/>
            <a:ext cx="510967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1" name="Straight Connector 150"/>
          <p:cNvCxnSpPr>
            <a:stCxn id="150" idx="0"/>
          </p:cNvCxnSpPr>
          <p:nvPr/>
        </p:nvCxnSpPr>
        <p:spPr>
          <a:xfrm flipV="1">
            <a:off x="7379451" y="3537119"/>
            <a:ext cx="173445" cy="1865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28" descr="j0431637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97523" y="3723705"/>
            <a:ext cx="574964" cy="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" name="Straight Connector 152"/>
          <p:cNvCxnSpPr/>
          <p:nvPr/>
        </p:nvCxnSpPr>
        <p:spPr>
          <a:xfrm flipH="1" flipV="1">
            <a:off x="7552896" y="3537119"/>
            <a:ext cx="139362" cy="1865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7240805" y="320082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6407084" y="320082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5573362" y="320082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4739640" y="320082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3911289" y="317059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3077568" y="317059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2243846" y="317059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36744"/>
          <a:stretch/>
        </p:blipFill>
        <p:spPr bwMode="auto">
          <a:xfrm>
            <a:off x="1410124" y="3170599"/>
            <a:ext cx="570288" cy="3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55F80-A598-431B-A1BD-B19543103A5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7" cstate="print"/>
          <a:srcRect l="6931"/>
          <a:stretch>
            <a:fillRect/>
          </a:stretch>
        </p:blipFill>
        <p:spPr bwMode="auto">
          <a:xfrm>
            <a:off x="294187" y="985024"/>
            <a:ext cx="1692205" cy="7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41" y="1990493"/>
            <a:ext cx="1641707" cy="38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b="26221"/>
          <a:stretch/>
        </p:blipFill>
        <p:spPr>
          <a:xfrm>
            <a:off x="6833220" y="1006397"/>
            <a:ext cx="2050585" cy="6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6949" y="1996378"/>
            <a:ext cx="1353181" cy="66132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Peter Pietzuch (Imperial College London)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5|29.9"/>
</p:tagLst>
</file>

<file path=ppt/theme/theme1.xml><?xml version="1.0" encoding="utf-8"?>
<a:theme xmlns:a="http://schemas.openxmlformats.org/drawingml/2006/main" name="prp-ic-research">
  <a:themeElements>
    <a:clrScheme name="prp-ic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9A61C"/>
      </a:accent1>
      <a:accent2>
        <a:srgbClr val="0E207F"/>
      </a:accent2>
      <a:accent3>
        <a:srgbClr val="DDEEFF"/>
      </a:accent3>
      <a:accent4>
        <a:srgbClr val="000000"/>
      </a:accent4>
      <a:accent5>
        <a:srgbClr val="AAE2CA"/>
      </a:accent5>
      <a:accent6>
        <a:srgbClr val="0E207F"/>
      </a:accent6>
      <a:hlink>
        <a:srgbClr val="DDEEFF"/>
      </a:hlink>
      <a:folHlink>
        <a:srgbClr val="B2B2B2"/>
      </a:folHlink>
    </a:clrScheme>
    <a:fontScheme name="prp-ic-researc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p-ic-resear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p-ic-resear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p-ic-resear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37970</TotalTime>
  <Words>255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prp-ic-research</vt:lpstr>
      <vt:lpstr>Mismatch between Apps &amp; Data Centre Network</vt:lpstr>
      <vt:lpstr>EPSRC NaaS Project: Network-as-a-Service</vt:lpstr>
    </vt:vector>
  </TitlesOfParts>
  <Manager/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Geometric Routing</dc:title>
  <dc:creator>Peter Pietzuch</dc:creator>
  <cp:lastModifiedBy>Peter Pietzuch</cp:lastModifiedBy>
  <cp:revision>1692</cp:revision>
  <cp:lastPrinted>2005-12-14T00:42:40Z</cp:lastPrinted>
  <dcterms:created xsi:type="dcterms:W3CDTF">2009-06-16T14:03:49Z</dcterms:created>
  <dcterms:modified xsi:type="dcterms:W3CDTF">2014-02-10T23:03:22Z</dcterms:modified>
</cp:coreProperties>
</file>