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Bullet only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 hasCustomPrompt="1"/>
          </p:nvPr>
        </p:nvSpPr>
        <p:spPr>
          <a:xfrm>
            <a:off x="395288" y="274638"/>
            <a:ext cx="6034100" cy="65403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2800"/>
              </a:lnSpc>
              <a:defRPr sz="2800" b="0">
                <a:solidFill>
                  <a:schemeClr val="tx2"/>
                </a:solidFill>
                <a:latin typeface="+mj-lt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95288" y="1308100"/>
            <a:ext cx="8353425" cy="4049713"/>
          </a:xfrm>
          <a:prstGeom prst="rect">
            <a:avLst/>
          </a:prstGeom>
        </p:spPr>
        <p:txBody>
          <a:bodyPr lIns="0" tIns="0" rIns="0" bIns="0"/>
          <a:lstStyle>
            <a:lvl1pPr marL="174625" indent="-174625">
              <a:buClr>
                <a:schemeClr val="tx2"/>
              </a:buClr>
              <a:buFont typeface="Gill Sans MT" pitchFamily="34" charset="0"/>
              <a:buChar char="•"/>
              <a:defRPr sz="2400">
                <a:solidFill>
                  <a:srgbClr val="747678"/>
                </a:solidFill>
                <a:latin typeface="+mn-lt"/>
                <a:cs typeface="Gill Sans"/>
              </a:defRPr>
            </a:lvl1pPr>
            <a:lvl2pPr>
              <a:defRPr sz="2000">
                <a:solidFill>
                  <a:srgbClr val="747678"/>
                </a:solidFill>
              </a:defRPr>
            </a:lvl2pPr>
            <a:lvl3pPr>
              <a:defRPr sz="2000" baseline="0">
                <a:solidFill>
                  <a:srgbClr val="747678"/>
                </a:solidFill>
              </a:defRPr>
            </a:lvl3pPr>
            <a:lvl4pPr>
              <a:defRPr baseline="0">
                <a:solidFill>
                  <a:srgbClr val="747678"/>
                </a:solidFill>
              </a:defRPr>
            </a:lvl4pPr>
            <a:lvl5pPr>
              <a:defRPr baseline="0">
                <a:solidFill>
                  <a:srgbClr val="747678"/>
                </a:solidFill>
              </a:defRPr>
            </a:lvl5pPr>
            <a:lvl6pPr>
              <a:defRPr baseline="0">
                <a:solidFill>
                  <a:srgbClr val="747678"/>
                </a:solidFill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Add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C37A7-8934-D249-9778-D0FF862E8A57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D974-4D87-0A4A-BEDF-E8D897346F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Supporting Network &amp; application R&amp;D at all levels</a:t>
            </a:r>
          </a:p>
          <a:p>
            <a:r>
              <a:rPr lang="en-US" sz="2000" dirty="0" smtClean="0"/>
              <a:t>Strong Research Council and Community interest</a:t>
            </a:r>
          </a:p>
          <a:p>
            <a:r>
              <a:rPr lang="en-US" sz="2000" dirty="0" smtClean="0"/>
              <a:t>Active discussions &amp; workshops</a:t>
            </a:r>
          </a:p>
          <a:p>
            <a:endParaRPr lang="en-US" sz="2000" dirty="0" smtClean="0"/>
          </a:p>
          <a:p>
            <a:r>
              <a:rPr lang="en-US" sz="2000" dirty="0" smtClean="0"/>
              <a:t>Vision of a rich multi-layer R&amp;D platform</a:t>
            </a:r>
          </a:p>
          <a:p>
            <a:r>
              <a:rPr lang="en-US" sz="2000" dirty="0" smtClean="0"/>
              <a:t>Optical Foundation – Aurora &amp; NDFIS</a:t>
            </a:r>
          </a:p>
          <a:p>
            <a:r>
              <a:rPr lang="en-US" sz="2000" dirty="0" smtClean="0"/>
              <a:t>Layer 2 access extends scope &amp; reach – Janet </a:t>
            </a:r>
            <a:r>
              <a:rPr lang="en-US" sz="2000" dirty="0" err="1" smtClean="0"/>
              <a:t>Lightpath</a:t>
            </a:r>
            <a:r>
              <a:rPr lang="en-US" sz="2000" dirty="0" smtClean="0"/>
              <a:t> &amp; </a:t>
            </a:r>
            <a:r>
              <a:rPr lang="en-US" sz="2000" dirty="0" err="1" smtClean="0"/>
              <a:t>VPNs</a:t>
            </a:r>
            <a:endParaRPr lang="en-US" sz="2000" dirty="0" smtClean="0"/>
          </a:p>
          <a:p>
            <a:r>
              <a:rPr lang="en-US" sz="2000" dirty="0" smtClean="0"/>
              <a:t>Layer 3 techniques &amp; application interfaces</a:t>
            </a:r>
          </a:p>
          <a:p>
            <a:r>
              <a:rPr lang="en-US" sz="2000" dirty="0" smtClean="0"/>
              <a:t>Advanced Wireless access at edges</a:t>
            </a:r>
          </a:p>
          <a:p>
            <a:r>
              <a:rPr lang="en-US" sz="2000" dirty="0" smtClean="0"/>
              <a:t>Extends internationally</a:t>
            </a:r>
          </a:p>
          <a:p>
            <a:endParaRPr lang="en-US" sz="2000" dirty="0" smtClean="0"/>
          </a:p>
          <a:p>
            <a:r>
              <a:rPr lang="en-US" sz="2000" dirty="0" smtClean="0"/>
              <a:t>NOT yet a “done-deal”</a:t>
            </a:r>
          </a:p>
          <a:p>
            <a:r>
              <a:rPr lang="en-US" sz="2000" dirty="0" smtClean="0"/>
              <a:t>Much work being done towards </a:t>
            </a:r>
            <a:r>
              <a:rPr lang="en-US" sz="2000" dirty="0" err="1" smtClean="0"/>
              <a:t>realising</a:t>
            </a:r>
            <a:r>
              <a:rPr lang="en-US" sz="2000" dirty="0" smtClean="0"/>
              <a:t> this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Testbed</a:t>
            </a:r>
            <a:r>
              <a:rPr lang="en-US" dirty="0" smtClean="0"/>
              <a:t> connection components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Layer 3 (IP)</a:t>
            </a:r>
          </a:p>
          <a:p>
            <a:pPr lvl="1"/>
            <a:r>
              <a:rPr lang="en-US" dirty="0" smtClean="0"/>
              <a:t>Tunnels</a:t>
            </a:r>
          </a:p>
          <a:p>
            <a:r>
              <a:rPr lang="en-US" dirty="0" smtClean="0"/>
              <a:t>Layer 2</a:t>
            </a:r>
          </a:p>
          <a:p>
            <a:pPr lvl="1"/>
            <a:r>
              <a:rPr lang="en-US" dirty="0" smtClean="0"/>
              <a:t>Janet </a:t>
            </a:r>
            <a:r>
              <a:rPr lang="en-US" dirty="0" err="1" smtClean="0"/>
              <a:t>Lightpaths</a:t>
            </a:r>
            <a:endParaRPr lang="en-US" dirty="0" smtClean="0"/>
          </a:p>
          <a:p>
            <a:pPr lvl="1"/>
            <a:r>
              <a:rPr lang="en-US" dirty="0" smtClean="0"/>
              <a:t>Ethernet / MPLS</a:t>
            </a:r>
          </a:p>
          <a:p>
            <a:r>
              <a:rPr lang="en-US" dirty="0" smtClean="0"/>
              <a:t>Layer 1</a:t>
            </a:r>
          </a:p>
          <a:p>
            <a:pPr lvl="1"/>
            <a:r>
              <a:rPr lang="en-US" dirty="0" smtClean="0"/>
              <a:t>Optical: whole wavelengths</a:t>
            </a:r>
          </a:p>
          <a:p>
            <a:pPr lvl="1"/>
            <a:r>
              <a:rPr lang="en-US" dirty="0" smtClean="0"/>
              <a:t>40G / 100G in core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254260" y="931328"/>
            <a:ext cx="3586763" cy="5044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29809" y="907135"/>
            <a:ext cx="3586763" cy="5044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15565" y="5007430"/>
            <a:ext cx="2866571" cy="56847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3818" y="2121508"/>
            <a:ext cx="1511904" cy="34834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58328" y="2073128"/>
            <a:ext cx="1511904" cy="34834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3818" y="5007430"/>
            <a:ext cx="2866571" cy="5684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70232" y="3023809"/>
            <a:ext cx="1511904" cy="34834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95722" y="3045581"/>
            <a:ext cx="1511904" cy="34834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06270" y="3950306"/>
            <a:ext cx="116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Optical</a:t>
            </a:r>
            <a:br>
              <a:rPr lang="en-US" sz="1400" dirty="0" smtClean="0"/>
            </a:br>
            <a:r>
              <a:rPr lang="en-US" sz="1400" dirty="0" smtClean="0"/>
              <a:t>Transmission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2395" y="5111451"/>
            <a:ext cx="774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Fibre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261782" y="2975399"/>
            <a:ext cx="1088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L2 – Ethernet/MPLS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632856" y="907135"/>
            <a:ext cx="96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Janet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80788" y="931328"/>
            <a:ext cx="246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NDFIS - Aurora</a:t>
            </a:r>
            <a:endParaRPr lang="en-US" sz="2400" dirty="0"/>
          </a:p>
        </p:txBody>
      </p:sp>
      <p:cxnSp>
        <p:nvCxnSpPr>
          <p:cNvPr id="22" name="Straight Connector 21"/>
          <p:cNvCxnSpPr>
            <a:stCxn id="7" idx="4"/>
          </p:cNvCxnSpPr>
          <p:nvPr/>
        </p:nvCxnSpPr>
        <p:spPr>
          <a:xfrm rot="5400000">
            <a:off x="424552" y="3285069"/>
            <a:ext cx="163043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438203" y="3720282"/>
            <a:ext cx="747888" cy="121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434444" y="3223495"/>
            <a:ext cx="162012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326855" y="3659613"/>
            <a:ext cx="74788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615565" y="3950306"/>
            <a:ext cx="2866571" cy="56847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3818" y="3950306"/>
            <a:ext cx="2866571" cy="56847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5532" y="2960916"/>
            <a:ext cx="955654" cy="461665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SDN/</a:t>
            </a:r>
            <a:r>
              <a:rPr lang="en-US" sz="1200" dirty="0" err="1" smtClean="0"/>
              <a:t>Openflow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966317" y="2044104"/>
            <a:ext cx="737698" cy="369332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90475" y="4071262"/>
            <a:ext cx="223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Optical Transmission (SDN)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1666338" y="4762710"/>
            <a:ext cx="48944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24911" y="4064002"/>
            <a:ext cx="1688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Optical Transmission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84455" y="5104191"/>
            <a:ext cx="774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Fibre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803714" y="4762710"/>
            <a:ext cx="48944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76428" y="2097318"/>
            <a:ext cx="64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64606" y="205622"/>
            <a:ext cx="439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UK </a:t>
            </a:r>
            <a:r>
              <a:rPr lang="en-US" sz="2800" dirty="0" err="1" smtClean="0"/>
              <a:t>Testbed</a:t>
            </a:r>
            <a:r>
              <a:rPr lang="en-US" sz="2800" dirty="0" smtClean="0"/>
              <a:t> Infrastructures</a:t>
            </a:r>
            <a:endParaRPr lang="en-US" sz="2800" dirty="0"/>
          </a:p>
        </p:txBody>
      </p:sp>
      <p:cxnSp>
        <p:nvCxnSpPr>
          <p:cNvPr id="48" name="Curved Connector 47"/>
          <p:cNvCxnSpPr>
            <a:stCxn id="11" idx="6"/>
            <a:endCxn id="10" idx="2"/>
          </p:cNvCxnSpPr>
          <p:nvPr/>
        </p:nvCxnSpPr>
        <p:spPr>
          <a:xfrm flipV="1">
            <a:off x="3507626" y="3197981"/>
            <a:ext cx="2462606" cy="21772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1" idx="6"/>
            <a:endCxn id="8" idx="2"/>
          </p:cNvCxnSpPr>
          <p:nvPr/>
        </p:nvCxnSpPr>
        <p:spPr>
          <a:xfrm>
            <a:off x="3507626" y="3219753"/>
            <a:ext cx="1107939" cy="1014791"/>
          </a:xfrm>
          <a:prstGeom prst="curvedConnector3">
            <a:avLst>
              <a:gd name="adj1" fmla="val 50000"/>
            </a:avLst>
          </a:prstGeom>
          <a:ln w="25400" cap="flat" cmpd="sng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7" idx="6"/>
            <a:endCxn id="10" idx="1"/>
          </p:cNvCxnSpPr>
          <p:nvPr/>
        </p:nvCxnSpPr>
        <p:spPr>
          <a:xfrm>
            <a:off x="1995722" y="2295680"/>
            <a:ext cx="4195923" cy="779143"/>
          </a:xfrm>
          <a:prstGeom prst="curvedConnector2">
            <a:avLst/>
          </a:prstGeom>
          <a:ln w="25400" cap="flat" cmpd="sng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endCxn id="8" idx="1"/>
          </p:cNvCxnSpPr>
          <p:nvPr/>
        </p:nvCxnSpPr>
        <p:spPr>
          <a:xfrm>
            <a:off x="1996519" y="2308505"/>
            <a:ext cx="3038846" cy="1725052"/>
          </a:xfrm>
          <a:prstGeom prst="curvedConnector2">
            <a:avLst/>
          </a:prstGeom>
          <a:ln w="25400" cap="flat" cmpd="sng" algn="ctr">
            <a:solidFill>
              <a:srgbClr val="FF0000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941746" y="3340304"/>
            <a:ext cx="1286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International peering / collaboration</a:t>
            </a:r>
            <a:endParaRPr lang="en-US" sz="1400" dirty="0"/>
          </a:p>
        </p:txBody>
      </p:sp>
      <p:cxnSp>
        <p:nvCxnSpPr>
          <p:cNvPr id="73" name="Straight Arrow Connector 72"/>
          <p:cNvCxnSpPr>
            <a:stCxn id="10" idx="6"/>
          </p:cNvCxnSpPr>
          <p:nvPr/>
        </p:nvCxnSpPr>
        <p:spPr>
          <a:xfrm>
            <a:off x="7482136" y="3197981"/>
            <a:ext cx="1323198" cy="1588"/>
          </a:xfrm>
          <a:prstGeom prst="straightConnector1">
            <a:avLst/>
          </a:prstGeom>
          <a:ln w="25400" cap="flat" cmpd="sng" algn="ctr">
            <a:solidFill>
              <a:srgbClr val="0000FF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6"/>
          </p:cNvCxnSpPr>
          <p:nvPr/>
        </p:nvCxnSpPr>
        <p:spPr>
          <a:xfrm>
            <a:off x="7482136" y="4234544"/>
            <a:ext cx="1323198" cy="1588"/>
          </a:xfrm>
          <a:prstGeom prst="straightConnector1">
            <a:avLst/>
          </a:prstGeom>
          <a:ln w="25400" cap="flat" cmpd="sng" algn="ctr">
            <a:solidFill>
              <a:srgbClr val="0000FF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Up-Down Arrow 75"/>
          <p:cNvSpPr/>
          <p:nvPr/>
        </p:nvSpPr>
        <p:spPr>
          <a:xfrm flipH="1">
            <a:off x="1127460" y="1465563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Up-Down Arrow 76"/>
          <p:cNvSpPr/>
          <p:nvPr/>
        </p:nvSpPr>
        <p:spPr>
          <a:xfrm flipH="1">
            <a:off x="2716708" y="2493630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-Down Arrow 77"/>
          <p:cNvSpPr/>
          <p:nvPr/>
        </p:nvSpPr>
        <p:spPr>
          <a:xfrm flipH="1">
            <a:off x="5143004" y="1465563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Up-Down Arrow 78"/>
          <p:cNvSpPr/>
          <p:nvPr/>
        </p:nvSpPr>
        <p:spPr>
          <a:xfrm flipH="1">
            <a:off x="6598505" y="2458550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Up-Down Arrow 79"/>
          <p:cNvSpPr/>
          <p:nvPr/>
        </p:nvSpPr>
        <p:spPr>
          <a:xfrm flipH="1">
            <a:off x="1893431" y="3422581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Up-Down Arrow 80"/>
          <p:cNvSpPr/>
          <p:nvPr/>
        </p:nvSpPr>
        <p:spPr>
          <a:xfrm flipH="1">
            <a:off x="5872435" y="3412874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Up-Down Arrow 84"/>
          <p:cNvSpPr/>
          <p:nvPr/>
        </p:nvSpPr>
        <p:spPr>
          <a:xfrm flipH="1">
            <a:off x="381000" y="6165774"/>
            <a:ext cx="203000" cy="469674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685800" y="6059269"/>
            <a:ext cx="501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access /</a:t>
            </a:r>
            <a:br>
              <a:rPr lang="en-US" dirty="0" smtClean="0"/>
            </a:br>
            <a:r>
              <a:rPr lang="en-US" dirty="0" smtClean="0"/>
              <a:t>Project connection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Macintosh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Testbeds</vt:lpstr>
      <vt:lpstr>Janet Testbed connection components</vt:lpstr>
      <vt:lpstr>Slide 3</vt:lpstr>
    </vt:vector>
  </TitlesOfParts>
  <Company>JANET(UK)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Testbeds</dc:title>
  <dc:creator>David Salmon</dc:creator>
  <cp:lastModifiedBy>David Salmon</cp:lastModifiedBy>
  <cp:revision>1</cp:revision>
  <dcterms:created xsi:type="dcterms:W3CDTF">2014-02-10T10:22:41Z</dcterms:created>
  <dcterms:modified xsi:type="dcterms:W3CDTF">2014-02-10T10:23:50Z</dcterms:modified>
</cp:coreProperties>
</file>