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2" r:id="rId3"/>
    <p:sldId id="273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86973" autoAdjust="0"/>
  </p:normalViewPr>
  <p:slideViewPr>
    <p:cSldViewPr>
      <p:cViewPr varScale="1">
        <p:scale>
          <a:sx n="105" d="100"/>
          <a:sy n="105" d="100"/>
        </p:scale>
        <p:origin x="-102" y="-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2A814-1CF2-4B79-BA0E-A01601474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10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0356B-34BD-4F0B-B30B-9921CEA4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12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0356B-34BD-4F0B-B30B-9921CEA492B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69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5" descr="C:\Users\Sony\Documents\working_docs\Templates\Glasgow Templates\cropped-aphoto7622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03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513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55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3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88" y="53752"/>
            <a:ext cx="8779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76464" cy="365125"/>
          </a:xfrm>
        </p:spPr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Sony\Documents\working_docs\Templates\SoCS\SoC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81328"/>
            <a:ext cx="2249102" cy="32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49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1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8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3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3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35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6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2576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52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EPSRC COMMNET Workshop on Networking - 14/02/2014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8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DFA9-773A-4E9B-A15B-4EAD69A67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2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hyperlink" Target="mailto:dimitrios.pezaros@glasgow.ac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perkins.org/publications/2012/07/iab-cc-workshop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44" y="3068960"/>
            <a:ext cx="8940752" cy="136815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Converged (and Adaptive) Resource Provisioning for Converged ICT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335" y="4437112"/>
            <a:ext cx="6217331" cy="144016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Dimitrios Pezaros</a:t>
            </a:r>
          </a:p>
          <a:p>
            <a:r>
              <a:rPr lang="en-GB" sz="2000" dirty="0" smtClean="0"/>
              <a:t>University of Glasgow </a:t>
            </a:r>
          </a:p>
          <a:p>
            <a:r>
              <a:rPr lang="en-GB" sz="2000" dirty="0" smtClean="0">
                <a:hlinkClick r:id="rId2"/>
              </a:rPr>
              <a:t>dimitrios.pezaros@glasgow.ac.uk</a:t>
            </a:r>
            <a:endParaRPr lang="en-GB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95745" y="5805264"/>
            <a:ext cx="8940751" cy="992769"/>
            <a:chOff x="95745" y="5805264"/>
            <a:chExt cx="8940751" cy="992769"/>
          </a:xfrm>
        </p:grpSpPr>
        <p:pic>
          <p:nvPicPr>
            <p:cNvPr id="3074" name="Picture 2" descr="C:\Users\dimitris\Documents\working_docs\Presentations\SICSA Giant logo_croppe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1367" y="6140076"/>
              <a:ext cx="2895129" cy="376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5" name="Picture 3" descr="C:\Users\dimitris\Documents\working_docs\Presentations\Solarflare_Logo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5843714"/>
              <a:ext cx="1181584" cy="433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C:\Users\dimitris\Documents\working_docs\Presentations\epsrc_sponsor-hires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45" y="5805264"/>
              <a:ext cx="2388024" cy="953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7" name="Picture 5" descr="C:\Users\dimitris\Documents\working_docs\Presentations\janet_logo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526" y="6244317"/>
              <a:ext cx="1080422" cy="553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C:\Users\dimitris\Documents\working_docs\Presentations\Onyx group logo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5902171"/>
              <a:ext cx="1693875" cy="316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9" name="Picture 7" descr="C:\Users\dimitris\Documents\working_docs\Presentations\NATS_Logo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935" y="6412757"/>
              <a:ext cx="1437730" cy="216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907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33CC"/>
                </a:solidFill>
              </a:rPr>
              <a:t>Converged ICT over Cloud Data Centres</a:t>
            </a:r>
            <a:endParaRPr lang="en-GB" sz="3600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6971712" cy="560555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Converged infrastructures collocating compute, network, storage services and resources</a:t>
            </a:r>
          </a:p>
          <a:p>
            <a:pPr lvl="1"/>
            <a:r>
              <a:rPr lang="en-GB" dirty="0" smtClean="0"/>
              <a:t>Inexpensive individual equipment; horizontal expansion; exploit high resource redundancy</a:t>
            </a:r>
          </a:p>
          <a:p>
            <a:pPr lvl="1"/>
            <a:r>
              <a:rPr lang="en-GB" dirty="0" smtClean="0"/>
              <a:t>Significant capital outlay to setup; expect high </a:t>
            </a:r>
            <a:r>
              <a:rPr lang="en-GB" dirty="0" err="1" smtClean="0"/>
              <a:t>RoI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Resource </a:t>
            </a:r>
            <a:r>
              <a:rPr lang="en-GB" dirty="0"/>
              <a:t>usage efficiency </a:t>
            </a:r>
            <a:r>
              <a:rPr lang="en-GB" dirty="0" smtClean="0"/>
              <a:t>therefore crucial</a:t>
            </a:r>
          </a:p>
          <a:p>
            <a:pPr lvl="1"/>
            <a:r>
              <a:rPr lang="en-GB" dirty="0" smtClean="0"/>
              <a:t>But challenging -&gt; Oversubscription </a:t>
            </a:r>
          </a:p>
          <a:p>
            <a:pPr lvl="1"/>
            <a:r>
              <a:rPr lang="en-GB" dirty="0" smtClean="0"/>
              <a:t>Oversubscribed </a:t>
            </a:r>
            <a:r>
              <a:rPr lang="en-GB" dirty="0"/>
              <a:t>network bandwidth the main bottleneck even when overall utilisation is </a:t>
            </a:r>
            <a:r>
              <a:rPr lang="en-GB" dirty="0" smtClean="0"/>
              <a:t>low</a:t>
            </a:r>
          </a:p>
          <a:p>
            <a:endParaRPr lang="en-GB" dirty="0" smtClean="0"/>
          </a:p>
          <a:p>
            <a:r>
              <a:rPr lang="en-GB" dirty="0" smtClean="0"/>
              <a:t>But resource admission and management fragmented and static, e.g.:</a:t>
            </a:r>
          </a:p>
          <a:p>
            <a:pPr lvl="1"/>
            <a:r>
              <a:rPr lang="en-GB" dirty="0" smtClean="0"/>
              <a:t>Multipath routing based on flow hashing </a:t>
            </a:r>
          </a:p>
          <a:p>
            <a:pPr lvl="1"/>
            <a:r>
              <a:rPr lang="en-GB" dirty="0" smtClean="0"/>
              <a:t>VM resources allocated at initialisation based on server-side objectives</a:t>
            </a:r>
          </a:p>
          <a:p>
            <a:pPr lvl="1"/>
            <a:r>
              <a:rPr lang="en-GB" dirty="0" smtClean="0"/>
              <a:t>Transport congestion control independent and static</a:t>
            </a:r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6824656" y="1135817"/>
            <a:ext cx="2268503" cy="1544299"/>
            <a:chOff x="5484080" y="1584569"/>
            <a:chExt cx="3583582" cy="2439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r="25826"/>
            <a:stretch/>
          </p:blipFill>
          <p:spPr>
            <a:xfrm>
              <a:off x="6188835" y="1584569"/>
              <a:ext cx="2878827" cy="200258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84080" y="3586540"/>
              <a:ext cx="2157203" cy="437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</a:rPr>
                <a:t>20-40 servers/rack</a:t>
              </a:r>
              <a:endParaRPr lang="en-US" sz="1200" b="1" dirty="0">
                <a:solidFill>
                  <a:srgbClr val="0033CC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24350" y="3033719"/>
              <a:ext cx="951229" cy="437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</a:rPr>
                <a:t>1 Gb/s</a:t>
              </a:r>
              <a:endParaRPr lang="en-US" sz="1200" b="1" dirty="0">
                <a:solidFill>
                  <a:srgbClr val="0033CC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44256" y="2491691"/>
              <a:ext cx="1075309" cy="4375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</a:rPr>
                <a:t>10 Gb/s</a:t>
              </a:r>
              <a:endParaRPr lang="en-US" sz="1200" b="1" dirty="0">
                <a:solidFill>
                  <a:srgbClr val="0033CC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805191" y="1994073"/>
              <a:ext cx="1075309" cy="4375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</a:rPr>
                <a:t>10 Gb/s</a:t>
              </a:r>
              <a:endParaRPr lang="en-US" sz="1200" b="1" dirty="0">
                <a:solidFill>
                  <a:srgbClr val="0033CC"/>
                </a:solidFill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455" y="2844237"/>
            <a:ext cx="1898703" cy="1232835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D. Pezaros</a:t>
            </a:r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EPSRC COMMNET Workshop on Networking - 14/02/2014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2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4" y="-18256"/>
            <a:ext cx="8961712" cy="78296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33CC"/>
                </a:solidFill>
              </a:rPr>
              <a:t>Converged and Adaptive Resource Provisioning</a:t>
            </a:r>
            <a:endParaRPr lang="en-GB" sz="3600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6661795" cy="5760640"/>
          </a:xfrm>
        </p:spPr>
        <p:txBody>
          <a:bodyPr>
            <a:noAutofit/>
          </a:bodyPr>
          <a:lstStyle/>
          <a:p>
            <a:r>
              <a:rPr lang="en-GB" sz="2400" dirty="0" smtClean="0"/>
              <a:t>Adaptive -&gt; measurement-based</a:t>
            </a:r>
          </a:p>
          <a:p>
            <a:pPr lvl="1"/>
            <a:r>
              <a:rPr lang="en-GB" sz="2000" dirty="0" smtClean="0"/>
              <a:t>Multipath and non-shortest-path routing based on </a:t>
            </a:r>
            <a:r>
              <a:rPr lang="en-GB" sz="2000" dirty="0" smtClean="0"/>
              <a:t>utilisation and to control routing state overheads</a:t>
            </a:r>
            <a:endParaRPr lang="en-GB" sz="2000" dirty="0" smtClean="0"/>
          </a:p>
          <a:p>
            <a:pPr lvl="1"/>
            <a:r>
              <a:rPr lang="en-GB" sz="2000" dirty="0" smtClean="0"/>
              <a:t>TCP </a:t>
            </a:r>
            <a:r>
              <a:rPr lang="en-GB" sz="2000" dirty="0"/>
              <a:t>connection establishment </a:t>
            </a:r>
            <a:r>
              <a:rPr lang="en-GB" sz="2000" dirty="0" smtClean="0"/>
              <a:t>based on shared state and temporal utilisation during</a:t>
            </a:r>
          </a:p>
          <a:p>
            <a:r>
              <a:rPr lang="en-GB" sz="2400" dirty="0" smtClean="0"/>
              <a:t>Converged</a:t>
            </a:r>
          </a:p>
          <a:p>
            <a:pPr lvl="1"/>
            <a:r>
              <a:rPr lang="en-GB" sz="2000" dirty="0" smtClean="0"/>
              <a:t>VM migration based on network cost minimisation</a:t>
            </a:r>
          </a:p>
          <a:p>
            <a:pPr lvl="1"/>
            <a:r>
              <a:rPr lang="en-GB" sz="2000" dirty="0" smtClean="0"/>
              <a:t>Cross-layer, network-wide </a:t>
            </a:r>
            <a:r>
              <a:rPr lang="en-GB" sz="2000" dirty="0" err="1" smtClean="0"/>
              <a:t>multipathing</a:t>
            </a:r>
            <a:endParaRPr lang="en-GB" sz="2000" dirty="0"/>
          </a:p>
          <a:p>
            <a:r>
              <a:rPr lang="en-GB" sz="2400" dirty="0" smtClean="0"/>
              <a:t>Challenges</a:t>
            </a:r>
          </a:p>
          <a:p>
            <a:pPr lvl="1"/>
            <a:r>
              <a:rPr lang="en-GB" sz="2000" dirty="0" smtClean="0"/>
              <a:t>Timescales: </a:t>
            </a:r>
            <a:r>
              <a:rPr lang="en-GB" sz="2000" dirty="0" err="1" smtClean="0"/>
              <a:t>adaptivity</a:t>
            </a:r>
            <a:r>
              <a:rPr lang="en-GB" sz="2000" dirty="0" smtClean="0"/>
              <a:t> vs. stability; long vs. mice flows </a:t>
            </a:r>
          </a:p>
          <a:p>
            <a:pPr lvl="1"/>
            <a:r>
              <a:rPr lang="en-GB" sz="2000" dirty="0" smtClean="0"/>
              <a:t>Centralised vs. distributed  intelligence and </a:t>
            </a:r>
            <a:r>
              <a:rPr lang="en-GB" sz="2000" dirty="0" smtClean="0"/>
              <a:t>control</a:t>
            </a:r>
          </a:p>
          <a:p>
            <a:pPr lvl="1"/>
            <a:r>
              <a:rPr lang="en-GB" sz="2000" dirty="0" smtClean="0"/>
              <a:t>Application awareness in transport 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pPr lvl="1"/>
            <a:r>
              <a:rPr lang="en-GB" sz="2000" dirty="0" smtClean="0"/>
              <a:t>Appropriate control-plane mechanisms</a:t>
            </a:r>
          </a:p>
          <a:p>
            <a:pPr lvl="2"/>
            <a:r>
              <a:rPr lang="en-GB" sz="1600" dirty="0" smtClean="0"/>
              <a:t>SDN –good demonstrator but the operational paradigm limited</a:t>
            </a:r>
          </a:p>
          <a:p>
            <a:pPr lvl="2"/>
            <a:r>
              <a:rPr lang="en-GB" sz="1600" dirty="0"/>
              <a:t>NFV – generalisation of a programmable control plane for fast service deployment </a:t>
            </a:r>
          </a:p>
        </p:txBody>
      </p:sp>
      <p:pic>
        <p:nvPicPr>
          <p:cNvPr id="5" name="Picture 4" descr="cdf_mlu_100k_op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307" y="1058822"/>
            <a:ext cx="2170990" cy="1754622"/>
          </a:xfrm>
          <a:prstGeom prst="rect">
            <a:avLst/>
          </a:prstGeom>
        </p:spPr>
      </p:pic>
      <p:pic>
        <p:nvPicPr>
          <p:cNvPr id="7" name="Picture 6" descr="dc_traffic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307" y="4731230"/>
            <a:ext cx="2169165" cy="1632511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212" y="2813444"/>
            <a:ext cx="2393180" cy="179488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88" y="53752"/>
            <a:ext cx="8779425" cy="782960"/>
          </a:xfrm>
        </p:spPr>
        <p:txBody>
          <a:bodyPr/>
          <a:lstStyle/>
          <a:p>
            <a:r>
              <a:rPr lang="en-GB" dirty="0" smtClean="0">
                <a:solidFill>
                  <a:srgbClr val="0033CC"/>
                </a:solidFill>
              </a:rPr>
              <a:t>Papers </a:t>
            </a: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688632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/>
              <a:t>Tso, F.P., and Pezaros, D.P. (2013) Improving data centre network utilisation using near-optimal traffic engineering. IEEE Transactions on Parallel and Distributed Systems (IEEE TPDS), 24 (6). pp. 1139-1148. ISSN 1045-9219. June 2013. </a:t>
            </a:r>
          </a:p>
          <a:p>
            <a:endParaRPr lang="en-GB" dirty="0" smtClean="0"/>
          </a:p>
          <a:p>
            <a:r>
              <a:rPr lang="en-GB" dirty="0" smtClean="0"/>
              <a:t>Tso</a:t>
            </a:r>
            <a:r>
              <a:rPr lang="en-GB" dirty="0"/>
              <a:t>, F.P., Hamilton, G., Weber, R., Perkins, C., and Pezaros, D. (2013) Longer is better: exploiting path diversity in data </a:t>
            </a:r>
            <a:r>
              <a:rPr lang="en-GB" dirty="0" err="1"/>
              <a:t>center</a:t>
            </a:r>
            <a:r>
              <a:rPr lang="en-GB" dirty="0"/>
              <a:t> networks. In: IEEE International Conference on Distributed Computing Systems </a:t>
            </a:r>
            <a:r>
              <a:rPr lang="en-GB" dirty="0" smtClean="0"/>
              <a:t>(IEEE ICDCS), </a:t>
            </a:r>
            <a:r>
              <a:rPr lang="en-GB" dirty="0"/>
              <a:t>8-11 Jul 2013, Philadelphia, PA, </a:t>
            </a:r>
            <a:r>
              <a:rPr lang="en-GB" dirty="0" smtClean="0"/>
              <a:t>USA.</a:t>
            </a:r>
          </a:p>
          <a:p>
            <a:endParaRPr lang="en-GB" dirty="0" smtClean="0"/>
          </a:p>
          <a:p>
            <a:r>
              <a:rPr lang="en-GB" dirty="0" smtClean="0"/>
              <a:t>Tso, F.P., Hamilton, G., Oikonomou, K., and Pezaros, D. (2013) Implementing scalable, network-aware virtual machine migration for cloud data </a:t>
            </a:r>
            <a:r>
              <a:rPr lang="en-GB" dirty="0" err="1" smtClean="0"/>
              <a:t>centers</a:t>
            </a:r>
            <a:r>
              <a:rPr lang="en-GB" dirty="0" smtClean="0"/>
              <a:t>. In: IEEE International Conference on Cloud Computing (IEEE CLOUD), 27 Jun - 02 Jul 2013, Santa Clara, CA, USA.</a:t>
            </a:r>
          </a:p>
          <a:p>
            <a:endParaRPr lang="en-GB" dirty="0" smtClean="0"/>
          </a:p>
          <a:p>
            <a:r>
              <a:rPr lang="en-GB" dirty="0" smtClean="0"/>
              <a:t>Jouet</a:t>
            </a:r>
            <a:r>
              <a:rPr lang="en-GB" dirty="0"/>
              <a:t>, </a:t>
            </a:r>
            <a:r>
              <a:rPr lang="en-GB" dirty="0" smtClean="0"/>
              <a:t>S., </a:t>
            </a:r>
            <a:r>
              <a:rPr lang="en-GB" dirty="0"/>
              <a:t>and Pezaros, </a:t>
            </a:r>
            <a:r>
              <a:rPr lang="en-GB" dirty="0" smtClean="0"/>
              <a:t>D. (</a:t>
            </a:r>
            <a:r>
              <a:rPr lang="en-GB" dirty="0"/>
              <a:t>2013) Measurement-Based TCP Parameter Tuning in Cloud Data </a:t>
            </a:r>
            <a:r>
              <a:rPr lang="en-GB" dirty="0" err="1"/>
              <a:t>Centers</a:t>
            </a:r>
            <a:r>
              <a:rPr lang="en-GB" dirty="0"/>
              <a:t>. In: IEEE International Conference on Network Protocols </a:t>
            </a:r>
            <a:r>
              <a:rPr lang="en-GB" dirty="0" smtClean="0"/>
              <a:t>(IEEE ICNP</a:t>
            </a:r>
            <a:r>
              <a:rPr lang="en-GB" dirty="0"/>
              <a:t>), 7-11 October 2013, Gottingen, </a:t>
            </a:r>
            <a:r>
              <a:rPr lang="en-GB" dirty="0" smtClean="0"/>
              <a:t>Germany</a:t>
            </a:r>
          </a:p>
          <a:p>
            <a:endParaRPr lang="en-GB" dirty="0"/>
          </a:p>
          <a:p>
            <a:r>
              <a:rPr lang="en-GB" dirty="0" err="1" smtClean="0"/>
              <a:t>Varun</a:t>
            </a:r>
            <a:r>
              <a:rPr lang="en-GB" dirty="0" smtClean="0"/>
              <a:t> </a:t>
            </a:r>
            <a:r>
              <a:rPr lang="en-GB" dirty="0"/>
              <a:t>Singh, </a:t>
            </a:r>
            <a:r>
              <a:rPr lang="en-GB" dirty="0" err="1"/>
              <a:t>Jörg</a:t>
            </a:r>
            <a:r>
              <a:rPr lang="en-GB" dirty="0"/>
              <a:t> </a:t>
            </a:r>
            <a:r>
              <a:rPr lang="en-GB" dirty="0" err="1"/>
              <a:t>Ott</a:t>
            </a:r>
            <a:r>
              <a:rPr lang="en-GB" dirty="0"/>
              <a:t> and Colin Perkins, Congestion Control for Interactive Media: Control Loops &amp; APIs, Internet Architecture Board (IAB)/Internet Research Task Force (IRTF) Workshop on Congestion Control for Interactive Real-Time Communication, Vancouver, Canada, July </a:t>
            </a:r>
            <a:r>
              <a:rPr lang="en-GB" dirty="0" smtClean="0"/>
              <a:t>2012 </a:t>
            </a:r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://csperkins.org/publications/2012/07/iab-cc-workshop.pdf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Stephen </a:t>
            </a:r>
            <a:r>
              <a:rPr lang="en-GB" dirty="0" err="1"/>
              <a:t>Strowes</a:t>
            </a:r>
            <a:r>
              <a:rPr lang="en-GB" dirty="0"/>
              <a:t> and Colin Perkins, Harnessing Internet Topological Stability in </a:t>
            </a:r>
            <a:r>
              <a:rPr lang="en-GB" dirty="0" err="1"/>
              <a:t>Thorup-Zwick</a:t>
            </a:r>
            <a:r>
              <a:rPr lang="en-GB" dirty="0"/>
              <a:t> Compact Routing, Proceedings of IEEE </a:t>
            </a:r>
            <a:r>
              <a:rPr lang="en-GB" dirty="0" err="1"/>
              <a:t>Infocom</a:t>
            </a:r>
            <a:r>
              <a:rPr lang="en-GB" dirty="0"/>
              <a:t> 2012 mini-conference, Orlando, FL, USA, March 2012.DOI:10.1109/INFCOM.2012.6195651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 smtClean="0"/>
              <a:t>Paul </a:t>
            </a:r>
            <a:r>
              <a:rPr lang="en-GB" dirty="0" err="1"/>
              <a:t>Jakma</a:t>
            </a:r>
            <a:r>
              <a:rPr lang="en-GB" dirty="0"/>
              <a:t>, Marcin </a:t>
            </a:r>
            <a:r>
              <a:rPr lang="en-GB" dirty="0" err="1"/>
              <a:t>Orczyk</a:t>
            </a:r>
            <a:r>
              <a:rPr lang="en-GB" dirty="0"/>
              <a:t>, Colin Perkins, and Marwan Fayed, Distributed k-core Decomposition of Dynamic Graphs, Poster presented at the ACM </a:t>
            </a:r>
            <a:r>
              <a:rPr lang="en-GB" dirty="0" err="1"/>
              <a:t>CoNEXT</a:t>
            </a:r>
            <a:r>
              <a:rPr lang="en-GB" dirty="0"/>
              <a:t> Student Workshop, Nice, France, December </a:t>
            </a:r>
            <a:r>
              <a:rPr lang="en-GB" dirty="0" smtClean="0"/>
              <a:t>2012.DOI:10.1145/2413247.2413272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D. Pezaros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EPSRC COMMNET Workshop on Networking - 14/02/2014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1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22252</TotalTime>
  <Words>523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Converged (and Adaptive) Resource Provisioning for Converged ICT</vt:lpstr>
      <vt:lpstr>Converged ICT over Cloud Data Centres</vt:lpstr>
      <vt:lpstr>Converged and Adaptive Resource Provisioning</vt:lpstr>
      <vt:lpstr>Papers </vt:lpstr>
    </vt:vector>
  </TitlesOfParts>
  <Company>Lancaster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Intelligent Information Infrastructures</dc:title>
  <dc:creator>Dimitrios Pezaros</dc:creator>
  <cp:lastModifiedBy>Dimitrios Pezaros</cp:lastModifiedBy>
  <cp:revision>133</cp:revision>
  <dcterms:created xsi:type="dcterms:W3CDTF">2013-05-02T13:54:58Z</dcterms:created>
  <dcterms:modified xsi:type="dcterms:W3CDTF">2014-02-07T16:34:00Z</dcterms:modified>
</cp:coreProperties>
</file>