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15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DA91A1-67B7-7640-8625-C5955AF85668}" type="datetimeFigureOut">
              <a:rPr lang="en-US" smtClean="0"/>
              <a:t>05/02/2014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9686A4-7BFA-9A47-AC0B-60FD1C0D3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312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smtClean="0"/>
              <a:t>Please identify your research field; why is it strategic and growth area for research in the UK and beyond …?</a:t>
            </a:r>
            <a:endParaRPr lang="en-GB" i="1" smtClean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>
                <a:solidFill>
                  <a:prstClr val="black"/>
                </a:solidFill>
                <a:latin typeface="Calibri"/>
              </a:rPr>
              <a:t>Header[Header]</a:t>
            </a:r>
            <a:endParaRPr lang="de-DE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6158E43B-4755-402E-9B5A-76F4C473A21A}" type="datetime1">
              <a:rPr lang="de-DE" smtClean="0">
                <a:solidFill>
                  <a:prstClr val="black"/>
                </a:solidFill>
                <a:latin typeface="Calibri"/>
              </a:rPr>
              <a:pPr>
                <a:defRPr/>
              </a:pPr>
              <a:t>05/02/2014</a:t>
            </a:fld>
            <a:r>
              <a:rPr lang="de-DE" smtClean="0">
                <a:solidFill>
                  <a:prstClr val="black"/>
                </a:solidFill>
                <a:latin typeface="Calibri"/>
              </a:rPr>
              <a:t>[Date]</a:t>
            </a:r>
            <a:endParaRPr lang="de-DE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smtClean="0">
                <a:solidFill>
                  <a:prstClr val="black"/>
                </a:solidFill>
                <a:latin typeface="Calibri"/>
              </a:rPr>
              <a:t>[Footer]</a:t>
            </a:r>
            <a:endParaRPr lang="de-DE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180AA75-FA5D-42F6-9E67-F1641C960A44}" type="slidenum">
              <a:rPr lang="de-DE" smtClean="0">
                <a:solidFill>
                  <a:prstClr val="black"/>
                </a:solidFill>
                <a:latin typeface="Calibri"/>
              </a:rPr>
              <a:pPr>
                <a:defRPr/>
              </a:pPr>
              <a:t>1</a:t>
            </a:fld>
            <a:endParaRPr lang="de-DE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78403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smtClean="0"/>
              <a:t>Future challenges and trends in your research field; What are the main research questions to answer in the next 5-10 years? </a:t>
            </a:r>
            <a:endParaRPr lang="en-GB" i="1" smtClean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>
                <a:solidFill>
                  <a:prstClr val="black"/>
                </a:solidFill>
                <a:latin typeface="Calibri"/>
              </a:rPr>
              <a:t>Header[Header]</a:t>
            </a:r>
            <a:endParaRPr lang="de-DE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6158E43B-4755-402E-9B5A-76F4C473A21A}" type="datetime1">
              <a:rPr lang="de-DE" smtClean="0">
                <a:solidFill>
                  <a:prstClr val="black"/>
                </a:solidFill>
                <a:latin typeface="Calibri"/>
              </a:rPr>
              <a:pPr>
                <a:defRPr/>
              </a:pPr>
              <a:t>05/02/2014</a:t>
            </a:fld>
            <a:r>
              <a:rPr lang="de-DE" smtClean="0">
                <a:solidFill>
                  <a:prstClr val="black"/>
                </a:solidFill>
                <a:latin typeface="Calibri"/>
              </a:rPr>
              <a:t>[Date]</a:t>
            </a:r>
            <a:endParaRPr lang="de-DE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smtClean="0">
                <a:solidFill>
                  <a:prstClr val="black"/>
                </a:solidFill>
                <a:latin typeface="Calibri"/>
              </a:rPr>
              <a:t>[Footer]</a:t>
            </a:r>
            <a:endParaRPr lang="de-DE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180AA75-FA5D-42F6-9E67-F1641C960A44}" type="slidenum">
              <a:rPr lang="de-DE" smtClean="0">
                <a:solidFill>
                  <a:prstClr val="black"/>
                </a:solidFill>
                <a:latin typeface="Calibri"/>
              </a:rPr>
              <a:pPr>
                <a:defRPr/>
              </a:pPr>
              <a:t>2</a:t>
            </a:fld>
            <a:endParaRPr lang="de-DE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50995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948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376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560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527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7573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583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349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821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4370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5617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42568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0591" y="6518672"/>
            <a:ext cx="1161975" cy="241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Andrew W. Moore - CUCL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076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4613"/>
            <a:ext cx="9144000" cy="714375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764704"/>
            <a:ext cx="8905875" cy="55191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/>
              <a:t>Terminating </a:t>
            </a:r>
            <a:r>
              <a:rPr lang="en-US" i="1" dirty="0" smtClean="0"/>
              <a:t>Terabits/</a:t>
            </a:r>
            <a:r>
              <a:rPr lang="en-US" i="1" dirty="0" smtClean="0"/>
              <a:t>s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Datacenters terminate our networks.</a:t>
            </a:r>
          </a:p>
          <a:p>
            <a:pPr marL="0" indent="0">
              <a:buNone/>
            </a:pPr>
            <a:r>
              <a:rPr lang="en-US" i="1" dirty="0" smtClean="0"/>
              <a:t>How do we design datacenters?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Importance? </a:t>
            </a:r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i="1" dirty="0" smtClean="0"/>
              <a:t>Your &lt;public-life, private-life, banks, government&gt; live in my datacenter.</a:t>
            </a:r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i="1" dirty="0" smtClean="0"/>
              <a:t>Do I need to labor the point?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059833" y="6454775"/>
            <a:ext cx="4170332" cy="314325"/>
          </a:xfrm>
          <a:prstGeom prst="rect">
            <a:avLst/>
          </a:prstGeom>
        </p:spPr>
        <p:txBody>
          <a:bodyPr/>
          <a:lstStyle/>
          <a:p>
            <a:pPr defTabSz="457177"/>
            <a:r>
              <a:rPr lang="en-US" i="1" dirty="0">
                <a:solidFill>
                  <a:prstClr val="black"/>
                </a:solidFill>
                <a:latin typeface="Calibri"/>
              </a:rPr>
              <a:t>How </a:t>
            </a:r>
            <a:r>
              <a:rPr lang="en-US" i="1" dirty="0">
                <a:solidFill>
                  <a:prstClr val="black"/>
                </a:solidFill>
                <a:latin typeface="Calibri"/>
              </a:rPr>
              <a:t>do </a:t>
            </a:r>
            <a:r>
              <a:rPr lang="en-US" i="1" dirty="0">
                <a:solidFill>
                  <a:prstClr val="black"/>
                </a:solidFill>
                <a:latin typeface="Calibri"/>
              </a:rPr>
              <a:t>we terminate </a:t>
            </a:r>
            <a:r>
              <a:rPr lang="en-US" i="1" dirty="0" smtClean="0">
                <a:solidFill>
                  <a:prstClr val="black"/>
                </a:solidFill>
                <a:latin typeface="Calibri"/>
              </a:rPr>
              <a:t>Terabits/</a:t>
            </a:r>
            <a:r>
              <a:rPr lang="en-US" i="1" dirty="0">
                <a:solidFill>
                  <a:prstClr val="black"/>
                </a:solidFill>
                <a:latin typeface="Calibri"/>
              </a:rPr>
              <a:t>s ?</a:t>
            </a:r>
            <a:endParaRPr lang="en-US" i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294967295"/>
          </p:nvPr>
        </p:nvSpPr>
        <p:spPr>
          <a:xfrm>
            <a:off x="7272669" y="6464595"/>
            <a:ext cx="489111" cy="318979"/>
          </a:xfrm>
          <a:prstGeom prst="rect">
            <a:avLst/>
          </a:prstGeom>
        </p:spPr>
        <p:txBody>
          <a:bodyPr/>
          <a:lstStyle/>
          <a:p>
            <a:pPr defTabSz="457177"/>
            <a:fld id="{EDD62991-B0E6-405B-8EC1-567F5CA116A8}" type="slidenum">
              <a:rPr lang="en-GB">
                <a:solidFill>
                  <a:prstClr val="black"/>
                </a:solidFill>
                <a:latin typeface="Calibri"/>
              </a:rPr>
              <a:pPr defTabSz="457177"/>
              <a:t>1</a:t>
            </a:fld>
            <a:endParaRPr lang="en-GB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7" name="Picture 6" descr="956-067terminator-2-posters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1859" y="677208"/>
            <a:ext cx="901540" cy="1296144"/>
          </a:xfrm>
          <a:prstGeom prst="rect">
            <a:avLst/>
          </a:prstGeom>
        </p:spPr>
      </p:pic>
      <p:pic>
        <p:nvPicPr>
          <p:cNvPr id="11" name="Picture 10" descr="imgres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677208"/>
            <a:ext cx="1008112" cy="1049353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4283968" y="677208"/>
            <a:ext cx="1080120" cy="1368152"/>
            <a:chOff x="9972600" y="116632"/>
            <a:chExt cx="1080120" cy="1368152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10044608" y="116632"/>
              <a:ext cx="1008112" cy="1368152"/>
            </a:xfrm>
            <a:prstGeom prst="line">
              <a:avLst/>
            </a:prstGeom>
            <a:ln w="5715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9972600" y="116632"/>
              <a:ext cx="1008112" cy="1368152"/>
            </a:xfrm>
            <a:prstGeom prst="line">
              <a:avLst/>
            </a:prstGeom>
            <a:ln w="5715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5652120" y="605200"/>
            <a:ext cx="1080120" cy="1368152"/>
            <a:chOff x="9972600" y="116632"/>
            <a:chExt cx="1080120" cy="1368152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10044608" y="116632"/>
              <a:ext cx="1008112" cy="1368152"/>
            </a:xfrm>
            <a:prstGeom prst="line">
              <a:avLst/>
            </a:prstGeom>
            <a:ln w="5715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9972600" y="116632"/>
              <a:ext cx="1008112" cy="1368152"/>
            </a:xfrm>
            <a:prstGeom prst="line">
              <a:avLst/>
            </a:prstGeom>
            <a:ln w="5715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3" name="Picture 22" descr="Data Center Information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677208"/>
            <a:ext cx="2049666" cy="1368152"/>
          </a:xfrm>
          <a:prstGeom prst="rect">
            <a:avLst/>
          </a:prstGeom>
        </p:spPr>
      </p:pic>
      <p:sp>
        <p:nvSpPr>
          <p:cNvPr id="19" name="Footer Placeholder 4"/>
          <p:cNvSpPr txBox="1">
            <a:spLocks/>
          </p:cNvSpPr>
          <p:nvPr/>
        </p:nvSpPr>
        <p:spPr>
          <a:xfrm>
            <a:off x="113636" y="6469400"/>
            <a:ext cx="4170332" cy="3143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177"/>
            <a:r>
              <a:rPr lang="en-US" i="1" dirty="0" smtClean="0">
                <a:solidFill>
                  <a:prstClr val="black"/>
                </a:solidFill>
                <a:latin typeface="Calibri"/>
              </a:rPr>
              <a:t>Andrew W. Moore</a:t>
            </a:r>
            <a:endParaRPr lang="en-US" i="1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46405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5498458"/>
          </a:xfrm>
        </p:spPr>
        <p:txBody>
          <a:bodyPr>
            <a:normAutofit fontScale="77500" lnSpcReduction="20000"/>
          </a:bodyPr>
          <a:lstStyle/>
          <a:p>
            <a:r>
              <a:rPr lang="en-US" i="1" dirty="0" smtClean="0"/>
              <a:t>Tomorrow’s network needs will </a:t>
            </a:r>
            <a:r>
              <a:rPr lang="en-US" b="1" i="1" dirty="0" smtClean="0"/>
              <a:t>not</a:t>
            </a:r>
            <a:r>
              <a:rPr lang="en-US" i="1" dirty="0" smtClean="0"/>
              <a:t> work </a:t>
            </a:r>
            <a:r>
              <a:rPr lang="en-US" i="1" dirty="0" smtClean="0"/>
              <a:t>on </a:t>
            </a:r>
            <a:r>
              <a:rPr lang="en-US" i="1" dirty="0" smtClean="0"/>
              <a:t>current computers, network, architectures, or datacenter</a:t>
            </a:r>
            <a:r>
              <a:rPr lang="en-US" i="1" dirty="0" smtClean="0"/>
              <a:t>.</a:t>
            </a:r>
          </a:p>
          <a:p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It doesn’t work that well today ….</a:t>
            </a:r>
          </a:p>
          <a:p>
            <a:endParaRPr lang="en-US" i="1" dirty="0" smtClean="0"/>
          </a:p>
          <a:p>
            <a:r>
              <a:rPr lang="en-US" i="1" dirty="0" smtClean="0"/>
              <a:t>What are the implications for </a:t>
            </a:r>
            <a:r>
              <a:rPr lang="en-US" i="1" dirty="0" smtClean="0"/>
              <a:t>end-hosts</a:t>
            </a:r>
            <a:r>
              <a:rPr lang="en-US" i="1" dirty="0" smtClean="0"/>
              <a:t>, computer systems, datacenters and</a:t>
            </a:r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i="1" dirty="0" smtClean="0"/>
              <a:t> network-protocols</a:t>
            </a:r>
            <a:endParaRPr lang="en-US" i="1" dirty="0"/>
          </a:p>
          <a:p>
            <a:pPr marL="0" indent="0">
              <a:buNone/>
            </a:pPr>
            <a:r>
              <a:rPr lang="en-US" i="1" dirty="0" smtClean="0"/>
              <a:t>	(as well as operating systems, and applications</a:t>
            </a:r>
            <a:r>
              <a:rPr lang="en-US" i="1" dirty="0" smtClean="0"/>
              <a:t>)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Expression and Control?</a:t>
            </a:r>
            <a:endParaRPr lang="en-US" i="1" dirty="0" smtClean="0"/>
          </a:p>
          <a:p>
            <a:pPr marL="0" indent="0">
              <a:buNone/>
            </a:pPr>
            <a:endParaRPr lang="en-US" i="1" dirty="0"/>
          </a:p>
          <a:p>
            <a:r>
              <a:rPr lang="en-US" i="1" dirty="0" smtClean="0"/>
              <a:t>Isn’t your Multi-core machine a network?</a:t>
            </a:r>
          </a:p>
          <a:p>
            <a:pPr marL="457200" lvl="1" indent="0">
              <a:buNone/>
            </a:pPr>
            <a:r>
              <a:rPr lang="en-US" i="1" dirty="0" smtClean="0"/>
              <a:t>Can it benefit from better control too?</a:t>
            </a:r>
            <a:endParaRPr lang="en-GB" i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3059833" y="6454775"/>
            <a:ext cx="4170332" cy="314325"/>
          </a:xfrm>
          <a:prstGeom prst="rect">
            <a:avLst/>
          </a:prstGeom>
        </p:spPr>
        <p:txBody>
          <a:bodyPr/>
          <a:lstStyle/>
          <a:p>
            <a:pPr defTabSz="457177"/>
            <a:r>
              <a:rPr lang="en-US" i="1" dirty="0">
                <a:solidFill>
                  <a:prstClr val="black"/>
                </a:solidFill>
                <a:latin typeface="Calibri"/>
              </a:rPr>
              <a:t>How do we </a:t>
            </a:r>
            <a:r>
              <a:rPr lang="en-US" i="1" dirty="0" smtClean="0">
                <a:solidFill>
                  <a:prstClr val="black"/>
                </a:solidFill>
                <a:latin typeface="Calibri"/>
              </a:rPr>
              <a:t>terminate Terabits/</a:t>
            </a:r>
            <a:r>
              <a:rPr lang="en-US" i="1" dirty="0">
                <a:solidFill>
                  <a:prstClr val="black"/>
                </a:solidFill>
                <a:latin typeface="Calibri"/>
              </a:rPr>
              <a:t>s ?</a:t>
            </a:r>
            <a:endParaRPr lang="en-US" i="1" dirty="0">
              <a:solidFill>
                <a:prstClr val="black"/>
              </a:solidFill>
              <a:latin typeface="Calibri"/>
            </a:endParaRPr>
          </a:p>
          <a:p>
            <a:pPr defTabSz="457177"/>
            <a:endParaRPr lang="en-GB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272669" y="6464595"/>
            <a:ext cx="489111" cy="318979"/>
          </a:xfrm>
          <a:prstGeom prst="rect">
            <a:avLst/>
          </a:prstGeom>
        </p:spPr>
        <p:txBody>
          <a:bodyPr/>
          <a:lstStyle/>
          <a:p>
            <a:pPr defTabSz="457177"/>
            <a:fld id="{EDD62991-B0E6-405B-8EC1-567F5CA116A8}" type="slidenum">
              <a:rPr lang="en-GB">
                <a:solidFill>
                  <a:prstClr val="black"/>
                </a:solidFill>
                <a:latin typeface="Calibri"/>
              </a:rPr>
              <a:pPr defTabSz="457177"/>
              <a:t>2</a:t>
            </a:fld>
            <a:endParaRPr lang="en-GB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Challenges</a:t>
            </a:r>
            <a:endParaRPr lang="en-GB" dirty="0"/>
          </a:p>
        </p:txBody>
      </p:sp>
      <p:pic>
        <p:nvPicPr>
          <p:cNvPr id="8" name="Picture 7" descr="iplayer%20error%20message%201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6614" y="2158359"/>
            <a:ext cx="2669291" cy="762655"/>
          </a:xfrm>
          <a:prstGeom prst="rect">
            <a:avLst/>
          </a:prstGeom>
        </p:spPr>
      </p:pic>
      <p:sp>
        <p:nvSpPr>
          <p:cNvPr id="7" name="Footer Placeholder 4"/>
          <p:cNvSpPr txBox="1">
            <a:spLocks/>
          </p:cNvSpPr>
          <p:nvPr/>
        </p:nvSpPr>
        <p:spPr>
          <a:xfrm>
            <a:off x="113636" y="6469400"/>
            <a:ext cx="4170332" cy="3143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177"/>
            <a:r>
              <a:rPr lang="en-US" i="1" dirty="0" smtClean="0">
                <a:solidFill>
                  <a:prstClr val="black"/>
                </a:solidFill>
                <a:latin typeface="Calibri"/>
              </a:rPr>
              <a:t>Andrew W. Moore</a:t>
            </a:r>
            <a:endParaRPr lang="en-US" i="1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01140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155</Words>
  <Application>Microsoft Macintosh PowerPoint</Application>
  <PresentationFormat>On-screen Show (4:3)</PresentationFormat>
  <Paragraphs>37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1_Office Theme</vt:lpstr>
      <vt:lpstr>PowerPoint Presentation</vt:lpstr>
      <vt:lpstr>Research Challenges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Moore</dc:creator>
  <cp:lastModifiedBy>Andrew Moore</cp:lastModifiedBy>
  <cp:revision>1</cp:revision>
  <dcterms:created xsi:type="dcterms:W3CDTF">2014-02-05T20:49:29Z</dcterms:created>
  <dcterms:modified xsi:type="dcterms:W3CDTF">2014-02-05T20:58:57Z</dcterms:modified>
</cp:coreProperties>
</file>